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4"/>
  </p:notesMasterIdLst>
  <p:sldIdLst>
    <p:sldId id="257" r:id="rId5"/>
    <p:sldId id="261" r:id="rId6"/>
    <p:sldId id="4447" r:id="rId7"/>
    <p:sldId id="265" r:id="rId8"/>
    <p:sldId id="262" r:id="rId9"/>
    <p:sldId id="263" r:id="rId10"/>
    <p:sldId id="266" r:id="rId11"/>
    <p:sldId id="259" r:id="rId12"/>
    <p:sldId id="260" r:id="rId13"/>
    <p:sldId id="283" r:id="rId14"/>
    <p:sldId id="284" r:id="rId15"/>
    <p:sldId id="286" r:id="rId16"/>
    <p:sldId id="264" r:id="rId17"/>
    <p:sldId id="267" r:id="rId18"/>
    <p:sldId id="268" r:id="rId19"/>
    <p:sldId id="269" r:id="rId20"/>
    <p:sldId id="270" r:id="rId21"/>
    <p:sldId id="271" r:id="rId22"/>
    <p:sldId id="272" r:id="rId23"/>
    <p:sldId id="273" r:id="rId24"/>
    <p:sldId id="274" r:id="rId25"/>
    <p:sldId id="275" r:id="rId26"/>
    <p:sldId id="277" r:id="rId27"/>
    <p:sldId id="278" r:id="rId28"/>
    <p:sldId id="279" r:id="rId29"/>
    <p:sldId id="280" r:id="rId30"/>
    <p:sldId id="281" r:id="rId31"/>
    <p:sldId id="282" r:id="rId32"/>
    <p:sldId id="287" r:id="rId33"/>
    <p:sldId id="4446" r:id="rId34"/>
    <p:sldId id="4436" r:id="rId35"/>
    <p:sldId id="4437" r:id="rId36"/>
    <p:sldId id="4438" r:id="rId37"/>
    <p:sldId id="276" r:id="rId38"/>
    <p:sldId id="4445" r:id="rId39"/>
    <p:sldId id="4433" r:id="rId40"/>
    <p:sldId id="4434" r:id="rId41"/>
    <p:sldId id="4435" r:id="rId42"/>
    <p:sldId id="4439" r:id="rId43"/>
    <p:sldId id="4440" r:id="rId44"/>
    <p:sldId id="4441" r:id="rId45"/>
    <p:sldId id="4442" r:id="rId46"/>
    <p:sldId id="4443" r:id="rId47"/>
    <p:sldId id="4444" r:id="rId48"/>
    <p:sldId id="333" r:id="rId49"/>
    <p:sldId id="332" r:id="rId50"/>
    <p:sldId id="334" r:id="rId51"/>
    <p:sldId id="4448" r:id="rId52"/>
    <p:sldId id="4432" r:id="rId5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D68"/>
    <a:srgbClr val="0070C0"/>
    <a:srgbClr val="DFF2F9"/>
    <a:srgbClr val="8ECEE9"/>
    <a:srgbClr val="2671B0"/>
    <a:srgbClr val="328DCD"/>
    <a:srgbClr val="FADB80"/>
    <a:srgbClr val="FCE7AA"/>
    <a:srgbClr val="FBDC81"/>
    <a:srgbClr val="32A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119" autoAdjust="0"/>
  </p:normalViewPr>
  <p:slideViewPr>
    <p:cSldViewPr snapToGrid="0">
      <p:cViewPr varScale="1">
        <p:scale>
          <a:sx n="117" d="100"/>
          <a:sy n="117" d="100"/>
        </p:scale>
        <p:origin x="318"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8740F62-E849-40E7-A513-9E773608E9D6}" type="datetimeFigureOut">
              <a:rPr lang="en-US" smtClean="0"/>
              <a:t>8/8/2025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C694839D-C2B9-4A21-93A5-0CE48BD8139C}" type="slidenum">
              <a:rPr lang="en-US" smtClean="0"/>
              <a:t>‹#›</a:t>
            </a:fld>
            <a:endParaRPr lang="en-US"/>
          </a:p>
        </p:txBody>
      </p:sp>
    </p:spTree>
    <p:extLst>
      <p:ext uri="{BB962C8B-B14F-4D97-AF65-F5344CB8AC3E}">
        <p14:creationId xmlns:p14="http://schemas.microsoft.com/office/powerpoint/2010/main" val="1974278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dirty="0"/>
          </a:p>
        </p:txBody>
      </p:sp>
      <p:sp>
        <p:nvSpPr>
          <p:cNvPr id="4" name="Slide Number Placeholder 3"/>
          <p:cNvSpPr>
            <a:spLocks noGrp="1"/>
          </p:cNvSpPr>
          <p:nvPr>
            <p:ph type="sldNum" sz="quarter" idx="10"/>
          </p:nvPr>
        </p:nvSpPr>
        <p:spPr/>
        <p:txBody>
          <a:bodyPr rtlCol="0"/>
          <a:lstStyle/>
          <a:p>
            <a:pPr rtl="0"/>
            <a:fld id="{32674CE4-FBD8-4481-AEFB-CA53E599A745}" type="slidenum">
              <a:rPr lang="en-GB" smtClean="0"/>
              <a:t>1</a:t>
            </a:fld>
            <a:endParaRPr lang="en-GB" dirty="0"/>
          </a:p>
        </p:txBody>
      </p:sp>
    </p:spTree>
    <p:extLst>
      <p:ext uri="{BB962C8B-B14F-4D97-AF65-F5344CB8AC3E}">
        <p14:creationId xmlns:p14="http://schemas.microsoft.com/office/powerpoint/2010/main" val="2147974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Khi </a:t>
            </a:r>
            <a:r>
              <a:rPr lang="en-GB" b="0" dirty="0" err="1"/>
              <a:t>bạn</a:t>
            </a:r>
            <a:r>
              <a:rPr lang="en-GB" b="0" dirty="0"/>
              <a:t> </a:t>
            </a:r>
            <a:r>
              <a:rPr lang="en-GB" b="0" dirty="0" err="1"/>
              <a:t>chạy</a:t>
            </a:r>
            <a:r>
              <a:rPr lang="en-GB" b="0" dirty="0"/>
              <a:t> file .</a:t>
            </a:r>
            <a:r>
              <a:rPr lang="en-GB" b="0" dirty="0" err="1"/>
              <a:t>py</a:t>
            </a:r>
            <a:r>
              <a:rPr lang="en-GB" b="0" dirty="0"/>
              <a:t>, Python </a:t>
            </a:r>
            <a:r>
              <a:rPr lang="en-GB" b="0" dirty="0" err="1"/>
              <a:t>sẽ</a:t>
            </a:r>
            <a:r>
              <a:rPr lang="en-GB" b="0" dirty="0"/>
              <a:t>:</a:t>
            </a:r>
          </a:p>
          <a:p>
            <a:r>
              <a:rPr lang="en-GB" b="0" dirty="0" err="1"/>
              <a:t>Đọc</a:t>
            </a:r>
            <a:r>
              <a:rPr lang="en-GB" b="0" dirty="0"/>
              <a:t> </a:t>
            </a:r>
            <a:r>
              <a:rPr lang="en-GB" b="0" dirty="0" err="1"/>
              <a:t>từng</a:t>
            </a:r>
            <a:r>
              <a:rPr lang="en-GB" b="0" dirty="0"/>
              <a:t> </a:t>
            </a:r>
            <a:r>
              <a:rPr lang="en-GB" b="0" dirty="0" err="1"/>
              <a:t>dòng</a:t>
            </a:r>
            <a:r>
              <a:rPr lang="en-GB" b="0" dirty="0"/>
              <a:t> </a:t>
            </a:r>
            <a:r>
              <a:rPr lang="en-GB" b="0" dirty="0" err="1"/>
              <a:t>mã</a:t>
            </a:r>
            <a:r>
              <a:rPr lang="en-GB" b="0" dirty="0"/>
              <a:t> </a:t>
            </a:r>
            <a:r>
              <a:rPr lang="en-GB" b="0" dirty="0" err="1"/>
              <a:t>nguồn</a:t>
            </a:r>
            <a:endParaRPr lang="en-GB" b="0" dirty="0"/>
          </a:p>
          <a:p>
            <a:r>
              <a:rPr lang="en-GB" b="0" dirty="0" err="1"/>
              <a:t>Dịch</a:t>
            </a:r>
            <a:r>
              <a:rPr lang="en-GB" b="0" dirty="0"/>
              <a:t> </a:t>
            </a:r>
            <a:r>
              <a:rPr lang="en-GB" b="0" dirty="0" err="1"/>
              <a:t>và</a:t>
            </a:r>
            <a:r>
              <a:rPr lang="en-GB" b="0" dirty="0"/>
              <a:t> </a:t>
            </a:r>
            <a:r>
              <a:rPr lang="en-GB" b="0" dirty="0" err="1"/>
              <a:t>thực</a:t>
            </a:r>
            <a:r>
              <a:rPr lang="en-GB" b="0" dirty="0"/>
              <a:t> </a:t>
            </a:r>
            <a:r>
              <a:rPr lang="en-GB" b="0" dirty="0" err="1"/>
              <a:t>thi</a:t>
            </a:r>
            <a:r>
              <a:rPr lang="en-GB" b="0" dirty="0"/>
              <a:t> </a:t>
            </a:r>
            <a:r>
              <a:rPr lang="en-GB" b="0" dirty="0" err="1"/>
              <a:t>từng</a:t>
            </a:r>
            <a:r>
              <a:rPr lang="en-GB" b="0" dirty="0"/>
              <a:t> </a:t>
            </a:r>
            <a:r>
              <a:rPr lang="en-GB" b="0" dirty="0" err="1"/>
              <a:t>dòng</a:t>
            </a:r>
            <a:r>
              <a:rPr lang="en-GB" b="0" dirty="0"/>
              <a:t> </a:t>
            </a:r>
            <a:r>
              <a:rPr lang="en-GB" b="0" dirty="0" err="1"/>
              <a:t>một</a:t>
            </a:r>
            <a:r>
              <a:rPr lang="en-GB" b="0" dirty="0"/>
              <a:t> </a:t>
            </a:r>
            <a:r>
              <a:rPr lang="en-GB" b="0" dirty="0" err="1"/>
              <a:t>bằng</a:t>
            </a:r>
            <a:r>
              <a:rPr lang="en-GB" b="0" dirty="0"/>
              <a:t> interpreter (</a:t>
            </a:r>
            <a:r>
              <a:rPr lang="en-GB" b="0" dirty="0" err="1"/>
              <a:t>trình</a:t>
            </a:r>
            <a:r>
              <a:rPr lang="en-GB" b="0" dirty="0"/>
              <a:t> </a:t>
            </a:r>
            <a:r>
              <a:rPr lang="en-GB" b="0" dirty="0" err="1"/>
              <a:t>thông</a:t>
            </a:r>
            <a:r>
              <a:rPr lang="en-GB" b="0" dirty="0"/>
              <a:t> </a:t>
            </a:r>
            <a:r>
              <a:rPr lang="en-GB" b="0" dirty="0" err="1"/>
              <a:t>dịch</a:t>
            </a:r>
            <a:r>
              <a:rPr lang="en-GB" b="0" dirty="0"/>
              <a:t>)</a:t>
            </a:r>
          </a:p>
          <a:p>
            <a:endParaRPr lang="en-GB" b="0" dirty="0"/>
          </a:p>
          <a:p>
            <a:r>
              <a:rPr lang="vi-VN" b="0" dirty="0"/>
              <a:t>Khi bạn viết chương trình C (.c) và biên dịch (compile):</a:t>
            </a:r>
          </a:p>
          <a:p>
            <a:r>
              <a:rPr lang="vi-VN" b="0" dirty="0"/>
              <a:t>Mã nguồn được chuyển trực tiếp thành mã máy (machine code) bởi compiler (ví dụ: gcc)</a:t>
            </a:r>
          </a:p>
          <a:p>
            <a:r>
              <a:rPr lang="vi-VN" b="0" dirty="0"/>
              <a:t>Kết quả là 1 file chạy độc lập (thường là .exe trên Windows hoặc binary trên Linux)</a:t>
            </a:r>
          </a:p>
          <a:p>
            <a:endParaRPr lang="en-GB" dirty="0"/>
          </a:p>
        </p:txBody>
      </p:sp>
      <p:sp>
        <p:nvSpPr>
          <p:cNvPr id="4" name="Slide Number Placeholder 3"/>
          <p:cNvSpPr>
            <a:spLocks noGrp="1"/>
          </p:cNvSpPr>
          <p:nvPr>
            <p:ph type="sldNum" sz="quarter" idx="5"/>
          </p:nvPr>
        </p:nvSpPr>
        <p:spPr/>
        <p:txBody>
          <a:bodyPr/>
          <a:lstStyle/>
          <a:p>
            <a:pPr rtl="0"/>
            <a:fld id="{32674CE4-FBD8-4481-AEFB-CA53E599A745}" type="slidenum">
              <a:rPr lang="en-GB" noProof="0" smtClean="0"/>
              <a:t>2</a:t>
            </a:fld>
            <a:endParaRPr lang="en-GB" noProof="0" dirty="0"/>
          </a:p>
        </p:txBody>
      </p:sp>
    </p:spTree>
    <p:extLst>
      <p:ext uri="{BB962C8B-B14F-4D97-AF65-F5344CB8AC3E}">
        <p14:creationId xmlns:p14="http://schemas.microsoft.com/office/powerpoint/2010/main" val="4046315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798F1-D744-0A6F-5C6A-5ECA0A2F77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1B9556-389E-F6D2-B278-1B569C389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68930-E1C3-C741-EE34-690F3692CB79}"/>
              </a:ext>
            </a:extLst>
          </p:cNvPr>
          <p:cNvSpPr>
            <a:spLocks noGrp="1"/>
          </p:cNvSpPr>
          <p:nvPr>
            <p:ph type="body" idx="1"/>
          </p:nvPr>
        </p:nvSpPr>
        <p:spPr/>
        <p:txBody>
          <a:bodyPr/>
          <a:lstStyle/>
          <a:p>
            <a:r>
              <a:rPr lang="en-GB" b="0" dirty="0"/>
              <a:t>Khi </a:t>
            </a:r>
            <a:r>
              <a:rPr lang="en-GB" b="0" dirty="0" err="1"/>
              <a:t>bạn</a:t>
            </a:r>
            <a:r>
              <a:rPr lang="en-GB" b="0" dirty="0"/>
              <a:t> </a:t>
            </a:r>
            <a:r>
              <a:rPr lang="en-GB" b="0" dirty="0" err="1"/>
              <a:t>chạy</a:t>
            </a:r>
            <a:r>
              <a:rPr lang="en-GB" b="0" dirty="0"/>
              <a:t> file .</a:t>
            </a:r>
            <a:r>
              <a:rPr lang="en-GB" b="0" dirty="0" err="1"/>
              <a:t>py</a:t>
            </a:r>
            <a:r>
              <a:rPr lang="en-GB" b="0" dirty="0"/>
              <a:t>, Python </a:t>
            </a:r>
            <a:r>
              <a:rPr lang="en-GB" b="0" dirty="0" err="1"/>
              <a:t>sẽ</a:t>
            </a:r>
            <a:r>
              <a:rPr lang="en-GB" b="0" dirty="0"/>
              <a:t>:</a:t>
            </a:r>
          </a:p>
          <a:p>
            <a:r>
              <a:rPr lang="en-GB" b="0" dirty="0" err="1"/>
              <a:t>Đọc</a:t>
            </a:r>
            <a:r>
              <a:rPr lang="en-GB" b="0" dirty="0"/>
              <a:t> </a:t>
            </a:r>
            <a:r>
              <a:rPr lang="en-GB" b="0" dirty="0" err="1"/>
              <a:t>từng</a:t>
            </a:r>
            <a:r>
              <a:rPr lang="en-GB" b="0" dirty="0"/>
              <a:t> </a:t>
            </a:r>
            <a:r>
              <a:rPr lang="en-GB" b="0" dirty="0" err="1"/>
              <a:t>dòng</a:t>
            </a:r>
            <a:r>
              <a:rPr lang="en-GB" b="0" dirty="0"/>
              <a:t> </a:t>
            </a:r>
            <a:r>
              <a:rPr lang="en-GB" b="0" dirty="0" err="1"/>
              <a:t>mã</a:t>
            </a:r>
            <a:r>
              <a:rPr lang="en-GB" b="0" dirty="0"/>
              <a:t> </a:t>
            </a:r>
            <a:r>
              <a:rPr lang="en-GB" b="0" dirty="0" err="1"/>
              <a:t>nguồn</a:t>
            </a:r>
            <a:endParaRPr lang="en-GB" b="0" dirty="0"/>
          </a:p>
          <a:p>
            <a:r>
              <a:rPr lang="en-GB" b="0" dirty="0" err="1"/>
              <a:t>Dịch</a:t>
            </a:r>
            <a:r>
              <a:rPr lang="en-GB" b="0" dirty="0"/>
              <a:t> </a:t>
            </a:r>
            <a:r>
              <a:rPr lang="en-GB" b="0" dirty="0" err="1"/>
              <a:t>và</a:t>
            </a:r>
            <a:r>
              <a:rPr lang="en-GB" b="0" dirty="0"/>
              <a:t> </a:t>
            </a:r>
            <a:r>
              <a:rPr lang="en-GB" b="0" dirty="0" err="1"/>
              <a:t>thực</a:t>
            </a:r>
            <a:r>
              <a:rPr lang="en-GB" b="0" dirty="0"/>
              <a:t> </a:t>
            </a:r>
            <a:r>
              <a:rPr lang="en-GB" b="0" dirty="0" err="1"/>
              <a:t>thi</a:t>
            </a:r>
            <a:r>
              <a:rPr lang="en-GB" b="0" dirty="0"/>
              <a:t> </a:t>
            </a:r>
            <a:r>
              <a:rPr lang="en-GB" b="0" dirty="0" err="1"/>
              <a:t>từng</a:t>
            </a:r>
            <a:r>
              <a:rPr lang="en-GB" b="0" dirty="0"/>
              <a:t> </a:t>
            </a:r>
            <a:r>
              <a:rPr lang="en-GB" b="0" dirty="0" err="1"/>
              <a:t>dòng</a:t>
            </a:r>
            <a:r>
              <a:rPr lang="en-GB" b="0" dirty="0"/>
              <a:t> </a:t>
            </a:r>
            <a:r>
              <a:rPr lang="en-GB" b="0" dirty="0" err="1"/>
              <a:t>một</a:t>
            </a:r>
            <a:r>
              <a:rPr lang="en-GB" b="0" dirty="0"/>
              <a:t> </a:t>
            </a:r>
            <a:r>
              <a:rPr lang="en-GB" b="0" dirty="0" err="1"/>
              <a:t>bằng</a:t>
            </a:r>
            <a:r>
              <a:rPr lang="en-GB" b="0" dirty="0"/>
              <a:t> interpreter (</a:t>
            </a:r>
            <a:r>
              <a:rPr lang="en-GB" b="0" dirty="0" err="1"/>
              <a:t>trình</a:t>
            </a:r>
            <a:r>
              <a:rPr lang="en-GB" b="0" dirty="0"/>
              <a:t> </a:t>
            </a:r>
            <a:r>
              <a:rPr lang="en-GB" b="0" dirty="0" err="1"/>
              <a:t>thông</a:t>
            </a:r>
            <a:r>
              <a:rPr lang="en-GB" b="0" dirty="0"/>
              <a:t> </a:t>
            </a:r>
            <a:r>
              <a:rPr lang="en-GB" b="0" dirty="0" err="1"/>
              <a:t>dịch</a:t>
            </a:r>
            <a:r>
              <a:rPr lang="en-GB" b="0" dirty="0"/>
              <a:t>)</a:t>
            </a:r>
          </a:p>
          <a:p>
            <a:endParaRPr lang="en-GB" b="0" dirty="0"/>
          </a:p>
          <a:p>
            <a:r>
              <a:rPr lang="vi-VN" b="0" dirty="0"/>
              <a:t>Khi bạn viết chương trình C (.c) và biên dịch (compile):</a:t>
            </a:r>
          </a:p>
          <a:p>
            <a:r>
              <a:rPr lang="vi-VN" b="0" dirty="0"/>
              <a:t>Mã nguồn được chuyển trực tiếp thành mã máy (machine code) bởi compiler (ví dụ: gcc)</a:t>
            </a:r>
          </a:p>
          <a:p>
            <a:r>
              <a:rPr lang="vi-VN" b="0" dirty="0"/>
              <a:t>Kết quả là 1 file chạy độc lập (thường là .exe trên Windows hoặc binary trên Linux)</a:t>
            </a:r>
          </a:p>
          <a:p>
            <a:endParaRPr lang="en-GB" dirty="0"/>
          </a:p>
        </p:txBody>
      </p:sp>
      <p:sp>
        <p:nvSpPr>
          <p:cNvPr id="4" name="Slide Number Placeholder 3">
            <a:extLst>
              <a:ext uri="{FF2B5EF4-FFF2-40B4-BE49-F238E27FC236}">
                <a16:creationId xmlns:a16="http://schemas.microsoft.com/office/drawing/2014/main" id="{39EDF5A5-E522-4A71-C985-4E14929355E7}"/>
              </a:ext>
            </a:extLst>
          </p:cNvPr>
          <p:cNvSpPr>
            <a:spLocks noGrp="1"/>
          </p:cNvSpPr>
          <p:nvPr>
            <p:ph type="sldNum" sz="quarter" idx="5"/>
          </p:nvPr>
        </p:nvSpPr>
        <p:spPr/>
        <p:txBody>
          <a:bodyPr/>
          <a:lstStyle/>
          <a:p>
            <a:pPr rtl="0"/>
            <a:fld id="{32674CE4-FBD8-4481-AEFB-CA53E599A745}" type="slidenum">
              <a:rPr lang="en-GB" noProof="0" smtClean="0"/>
              <a:t>4</a:t>
            </a:fld>
            <a:endParaRPr lang="en-GB" noProof="0" dirty="0"/>
          </a:p>
        </p:txBody>
      </p:sp>
    </p:spTree>
    <p:extLst>
      <p:ext uri="{BB962C8B-B14F-4D97-AF65-F5344CB8AC3E}">
        <p14:creationId xmlns:p14="http://schemas.microsoft.com/office/powerpoint/2010/main" val="114309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32674CE4-FBD8-4481-AEFB-CA53E599A745}" type="slidenum">
              <a:rPr lang="en-GB" noProof="0" smtClean="0"/>
              <a:t>34</a:t>
            </a:fld>
            <a:endParaRPr lang="en-GB" noProof="0" dirty="0"/>
          </a:p>
        </p:txBody>
      </p:sp>
    </p:spTree>
    <p:extLst>
      <p:ext uri="{BB962C8B-B14F-4D97-AF65-F5344CB8AC3E}">
        <p14:creationId xmlns:p14="http://schemas.microsoft.com/office/powerpoint/2010/main" val="3460091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Machine Learning cơ bản là một mô hình có khả năng “học tập” một lượng lớn dữ liệu, đọc được những khuôn mẫu (pattern) trong dữ liệu và thực hiện một nhiệm vụ nào đó, có thể là đưa ra những phân loại, dự đoán. Có thể hiểu đơn giản là giống như cách con người học, “máy học” cũng là quá trình huấn luyện máy tính dựa trên những dữ liệu, khuôn mẫu đã có nhằm hoàn thành một công việc trong tương lai một cách tốt hơn mà con người không cần thủ công can thiệp.</a:t>
            </a:r>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45</a:t>
            </a:fld>
            <a:endParaRPr lang="en-US"/>
          </a:p>
        </p:txBody>
      </p:sp>
    </p:spTree>
    <p:extLst>
      <p:ext uri="{BB962C8B-B14F-4D97-AF65-F5344CB8AC3E}">
        <p14:creationId xmlns:p14="http://schemas.microsoft.com/office/powerpoint/2010/main" val="3461447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FF254C-4F6D-4950-918B-605A750E11F0}" type="slidenum">
              <a:rPr lang="en-US" smtClean="0"/>
              <a:t>46</a:t>
            </a:fld>
            <a:endParaRPr lang="en-US"/>
          </a:p>
        </p:txBody>
      </p:sp>
    </p:spTree>
    <p:extLst>
      <p:ext uri="{BB962C8B-B14F-4D97-AF65-F5344CB8AC3E}">
        <p14:creationId xmlns:p14="http://schemas.microsoft.com/office/powerpoint/2010/main" val="293398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479D8DC4-B8F6-4ABC-BB1F-0C80FA4199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1165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FDE072-334B-4EAE-8259-25C3D589514D}"/>
              </a:ext>
            </a:extLst>
          </p:cNvPr>
          <p:cNvSpPr>
            <a:spLocks noChangeAspect="1"/>
          </p:cNvSpPr>
          <p:nvPr userDrawn="1">
            <p:custDataLst>
              <p:tags r:id="rId1"/>
            </p:custDataLst>
          </p:nvPr>
        </p:nvSpPr>
        <p:spPr>
          <a:xfrm>
            <a:off x="0" y="0"/>
            <a:ext cx="12192000" cy="6858000"/>
          </a:xfrm>
          <a:prstGeom prst="rect">
            <a:avLst/>
          </a:prstGeom>
          <a:blipFill dpi="0" rotWithShape="0">
            <a:blip r:embed="rId3" cstate="hqprint">
              <a:alphaModFix amt="16000"/>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Slide Number Placeholder 4">
            <a:extLst>
              <a:ext uri="{FF2B5EF4-FFF2-40B4-BE49-F238E27FC236}">
                <a16:creationId xmlns:a16="http://schemas.microsoft.com/office/drawing/2014/main" id="{B00B0943-5F35-4001-8E5D-100327DEFCA0}"/>
              </a:ext>
            </a:extLst>
          </p:cNvPr>
          <p:cNvSpPr txBox="1">
            <a:spLocks/>
          </p:cNvSpPr>
          <p:nvPr userDrawn="1"/>
        </p:nvSpPr>
        <p:spPr bwMode="gray">
          <a:xfrm>
            <a:off x="11611626" y="6567800"/>
            <a:ext cx="617951"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BA8C2EF9-055B-4194-8EE9-C8D4C2B5DED7}" type="slidenum">
              <a:rPr lang="en-US" sz="1400" b="1" smtClean="0">
                <a:solidFill>
                  <a:srgbClr val="254061"/>
                </a:solidFill>
                <a:latin typeface="Times New Roman" panose="02020603050405020304" pitchFamily="18" charset="0"/>
                <a:cs typeface="Times New Roman" panose="02020603050405020304" pitchFamily="18" charset="0"/>
              </a:rPr>
              <a:pPr algn="r">
                <a:defRPr/>
              </a:pPr>
              <a:t>‹#›</a:t>
            </a:fld>
            <a:endParaRPr lang="en-US" sz="1400" b="1">
              <a:solidFill>
                <a:srgbClr val="25406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2258521"/>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6032" y="6571487"/>
            <a:ext cx="12244064" cy="573025"/>
          </a:xfrm>
          <a:prstGeom prst="rect">
            <a:avLst/>
          </a:prstGeom>
          <a:solidFill>
            <a:schemeClr val="bg1">
              <a:alpha val="0"/>
            </a:schemeClr>
          </a:solidFill>
        </p:spPr>
      </p:pic>
      <p:sp>
        <p:nvSpPr>
          <p:cNvPr id="5" name="Slide Number Placeholder 4"/>
          <p:cNvSpPr txBox="1">
            <a:spLocks/>
          </p:cNvSpPr>
          <p:nvPr userDrawn="1"/>
        </p:nvSpPr>
        <p:spPr bwMode="gray">
          <a:xfrm>
            <a:off x="11498997" y="6576966"/>
            <a:ext cx="711200"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A8C2EF9-055B-4194-8EE9-C8D4C2B5DED7}" type="slidenum">
              <a:rPr lang="en-US" sz="1400" b="0" smtClean="0">
                <a:solidFill>
                  <a:prstClr val="white"/>
                </a:solidFill>
                <a:latin typeface="Times New Roman" panose="02020603050405020304" pitchFamily="18" charset="0"/>
                <a:cs typeface="Times New Roman" panose="02020603050405020304" pitchFamily="18" charset="0"/>
              </a:rPr>
              <a:pPr algn="r"/>
              <a:t>‹#›</a:t>
            </a:fld>
            <a:endParaRPr lang="en-US" sz="1400" b="0">
              <a:solidFill>
                <a:prstClr val="white"/>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EC18941B-AF93-90D3-6F4E-83A493604FAD}"/>
              </a:ext>
            </a:extLst>
          </p:cNvPr>
          <p:cNvGrpSpPr/>
          <p:nvPr userDrawn="1"/>
        </p:nvGrpSpPr>
        <p:grpSpPr>
          <a:xfrm>
            <a:off x="10341486" y="769971"/>
            <a:ext cx="1737360" cy="64008"/>
            <a:chOff x="6073353" y="1311274"/>
            <a:chExt cx="3046011" cy="92983"/>
          </a:xfrm>
          <a:solidFill>
            <a:srgbClr val="0070C0"/>
          </a:solidFill>
        </p:grpSpPr>
        <p:sp>
          <p:nvSpPr>
            <p:cNvPr id="4" name="Freeform 200">
              <a:extLst>
                <a:ext uri="{FF2B5EF4-FFF2-40B4-BE49-F238E27FC236}">
                  <a16:creationId xmlns:a16="http://schemas.microsoft.com/office/drawing/2014/main" id="{CDC80AA7-EBD9-6420-4B28-426A8391F8B5}"/>
                </a:ext>
              </a:extLst>
            </p:cNvPr>
            <p:cNvSpPr>
              <a:spLocks/>
            </p:cNvSpPr>
            <p:nvPr userDrawn="1"/>
          </p:nvSpPr>
          <p:spPr bwMode="auto">
            <a:xfrm>
              <a:off x="8608193" y="1311274"/>
              <a:ext cx="511171" cy="92983"/>
            </a:xfrm>
            <a:custGeom>
              <a:avLst/>
              <a:gdLst>
                <a:gd name="T0" fmla="*/ 100 w 166"/>
                <a:gd name="T1" fmla="*/ 64 h 64"/>
                <a:gd name="T2" fmla="*/ 166 w 166"/>
                <a:gd name="T3" fmla="*/ 0 h 64"/>
                <a:gd name="T4" fmla="*/ 64 w 166"/>
                <a:gd name="T5" fmla="*/ 0 h 64"/>
                <a:gd name="T6" fmla="*/ 0 w 166"/>
                <a:gd name="T7" fmla="*/ 64 h 64"/>
                <a:gd name="T8" fmla="*/ 100 w 166"/>
                <a:gd name="T9" fmla="*/ 64 h 64"/>
              </a:gdLst>
              <a:ahLst/>
              <a:cxnLst>
                <a:cxn ang="0">
                  <a:pos x="T0" y="T1"/>
                </a:cxn>
                <a:cxn ang="0">
                  <a:pos x="T2" y="T3"/>
                </a:cxn>
                <a:cxn ang="0">
                  <a:pos x="T4" y="T5"/>
                </a:cxn>
                <a:cxn ang="0">
                  <a:pos x="T6" y="T7"/>
                </a:cxn>
                <a:cxn ang="0">
                  <a:pos x="T8" y="T9"/>
                </a:cxn>
              </a:cxnLst>
              <a:rect l="0" t="0" r="r" b="b"/>
              <a:pathLst>
                <a:path w="166" h="64">
                  <a:moveTo>
                    <a:pt x="100" y="64"/>
                  </a:moveTo>
                  <a:lnTo>
                    <a:pt x="166" y="0"/>
                  </a:lnTo>
                  <a:lnTo>
                    <a:pt x="64" y="0"/>
                  </a:lnTo>
                  <a:lnTo>
                    <a:pt x="0" y="64"/>
                  </a:lnTo>
                  <a:lnTo>
                    <a:pt x="100" y="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9Slide02 Noi dung dai"/>
                <a:ea typeface="+mn-ea"/>
                <a:cs typeface="+mn-cs"/>
              </a:endParaRPr>
            </a:p>
          </p:txBody>
        </p:sp>
        <p:sp>
          <p:nvSpPr>
            <p:cNvPr id="6" name="Freeform 201">
              <a:extLst>
                <a:ext uri="{FF2B5EF4-FFF2-40B4-BE49-F238E27FC236}">
                  <a16:creationId xmlns:a16="http://schemas.microsoft.com/office/drawing/2014/main" id="{BACF16C6-89F4-FB91-3192-1C06B1F8E68E}"/>
                </a:ext>
              </a:extLst>
            </p:cNvPr>
            <p:cNvSpPr>
              <a:spLocks/>
            </p:cNvSpPr>
            <p:nvPr userDrawn="1"/>
          </p:nvSpPr>
          <p:spPr bwMode="auto">
            <a:xfrm>
              <a:off x="8247249" y="1311274"/>
              <a:ext cx="511171" cy="92983"/>
            </a:xfrm>
            <a:custGeom>
              <a:avLst/>
              <a:gdLst>
                <a:gd name="T0" fmla="*/ 102 w 166"/>
                <a:gd name="T1" fmla="*/ 64 h 64"/>
                <a:gd name="T2" fmla="*/ 166 w 166"/>
                <a:gd name="T3" fmla="*/ 0 h 64"/>
                <a:gd name="T4" fmla="*/ 64 w 166"/>
                <a:gd name="T5" fmla="*/ 0 h 64"/>
                <a:gd name="T6" fmla="*/ 0 w 166"/>
                <a:gd name="T7" fmla="*/ 64 h 64"/>
                <a:gd name="T8" fmla="*/ 102 w 166"/>
                <a:gd name="T9" fmla="*/ 64 h 64"/>
              </a:gdLst>
              <a:ahLst/>
              <a:cxnLst>
                <a:cxn ang="0">
                  <a:pos x="T0" y="T1"/>
                </a:cxn>
                <a:cxn ang="0">
                  <a:pos x="T2" y="T3"/>
                </a:cxn>
                <a:cxn ang="0">
                  <a:pos x="T4" y="T5"/>
                </a:cxn>
                <a:cxn ang="0">
                  <a:pos x="T6" y="T7"/>
                </a:cxn>
                <a:cxn ang="0">
                  <a:pos x="T8" y="T9"/>
                </a:cxn>
              </a:cxnLst>
              <a:rect l="0" t="0" r="r" b="b"/>
              <a:pathLst>
                <a:path w="166" h="64">
                  <a:moveTo>
                    <a:pt x="102" y="64"/>
                  </a:moveTo>
                  <a:lnTo>
                    <a:pt x="166" y="0"/>
                  </a:lnTo>
                  <a:lnTo>
                    <a:pt x="64" y="0"/>
                  </a:lnTo>
                  <a:lnTo>
                    <a:pt x="0" y="64"/>
                  </a:lnTo>
                  <a:lnTo>
                    <a:pt x="102" y="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9Slide02 Noi dung dai"/>
                <a:ea typeface="+mn-ea"/>
                <a:cs typeface="+mn-cs"/>
              </a:endParaRPr>
            </a:p>
          </p:txBody>
        </p:sp>
        <p:sp>
          <p:nvSpPr>
            <p:cNvPr id="7" name="Freeform 203">
              <a:extLst>
                <a:ext uri="{FF2B5EF4-FFF2-40B4-BE49-F238E27FC236}">
                  <a16:creationId xmlns:a16="http://schemas.microsoft.com/office/drawing/2014/main" id="{BB03BA12-685F-8F3F-854A-794CEC061D3C}"/>
                </a:ext>
              </a:extLst>
            </p:cNvPr>
            <p:cNvSpPr>
              <a:spLocks/>
            </p:cNvSpPr>
            <p:nvPr userDrawn="1"/>
          </p:nvSpPr>
          <p:spPr bwMode="auto">
            <a:xfrm>
              <a:off x="6073353" y="1311274"/>
              <a:ext cx="2331063" cy="92983"/>
            </a:xfrm>
            <a:custGeom>
              <a:avLst/>
              <a:gdLst>
                <a:gd name="T0" fmla="*/ 691 w 757"/>
                <a:gd name="T1" fmla="*/ 64 h 64"/>
                <a:gd name="T2" fmla="*/ 757 w 757"/>
                <a:gd name="T3" fmla="*/ 0 h 64"/>
                <a:gd name="T4" fmla="*/ 67 w 757"/>
                <a:gd name="T5" fmla="*/ 0 h 64"/>
                <a:gd name="T6" fmla="*/ 0 w 757"/>
                <a:gd name="T7" fmla="*/ 64 h 64"/>
                <a:gd name="T8" fmla="*/ 691 w 757"/>
                <a:gd name="T9" fmla="*/ 64 h 64"/>
              </a:gdLst>
              <a:ahLst/>
              <a:cxnLst>
                <a:cxn ang="0">
                  <a:pos x="T0" y="T1"/>
                </a:cxn>
                <a:cxn ang="0">
                  <a:pos x="T2" y="T3"/>
                </a:cxn>
                <a:cxn ang="0">
                  <a:pos x="T4" y="T5"/>
                </a:cxn>
                <a:cxn ang="0">
                  <a:pos x="T6" y="T7"/>
                </a:cxn>
                <a:cxn ang="0">
                  <a:pos x="T8" y="T9"/>
                </a:cxn>
              </a:cxnLst>
              <a:rect l="0" t="0" r="r" b="b"/>
              <a:pathLst>
                <a:path w="757" h="64">
                  <a:moveTo>
                    <a:pt x="691" y="64"/>
                  </a:moveTo>
                  <a:lnTo>
                    <a:pt x="757" y="0"/>
                  </a:lnTo>
                  <a:lnTo>
                    <a:pt x="67" y="0"/>
                  </a:lnTo>
                  <a:lnTo>
                    <a:pt x="0" y="64"/>
                  </a:lnTo>
                  <a:lnTo>
                    <a:pt x="691" y="6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9Slide02 Noi dung dai"/>
                <a:ea typeface="+mn-ea"/>
                <a:cs typeface="+mn-cs"/>
              </a:endParaRPr>
            </a:p>
          </p:txBody>
        </p:sp>
      </p:grpSp>
      <p:sp>
        <p:nvSpPr>
          <p:cNvPr id="9" name="Title 8"/>
          <p:cNvSpPr>
            <a:spLocks noGrp="1"/>
          </p:cNvSpPr>
          <p:nvPr>
            <p:ph type="title"/>
          </p:nvPr>
        </p:nvSpPr>
        <p:spPr>
          <a:xfrm>
            <a:off x="308326" y="0"/>
            <a:ext cx="10147639" cy="769972"/>
          </a:xfrm>
          <a:prstGeom prst="rect">
            <a:avLst/>
          </a:prstGeom>
        </p:spPr>
        <p:txBody>
          <a:bodyPr anchor="b"/>
          <a:lstStyle>
            <a:lvl1pPr>
              <a:defRPr sz="3200" b="1">
                <a:solidFill>
                  <a:srgbClr val="0070C0"/>
                </a:solidFill>
              </a:defRPr>
            </a:lvl1pPr>
          </a:lstStyle>
          <a:p>
            <a:r>
              <a:rPr lang="en-US"/>
              <a:t>Click to edit Master title style</a:t>
            </a:r>
          </a:p>
        </p:txBody>
      </p:sp>
      <p:sp>
        <p:nvSpPr>
          <p:cNvPr id="10" name="Text Placeholder 9"/>
          <p:cNvSpPr>
            <a:spLocks noGrp="1"/>
          </p:cNvSpPr>
          <p:nvPr>
            <p:ph type="body" sz="quarter" idx="10" hasCustomPrompt="1"/>
          </p:nvPr>
        </p:nvSpPr>
        <p:spPr>
          <a:xfrm>
            <a:off x="307975" y="1120775"/>
            <a:ext cx="11564938" cy="5097463"/>
          </a:xfrm>
          <a:prstGeom prst="rect">
            <a:avLst/>
          </a:prstGeom>
        </p:spPr>
        <p:txBody>
          <a:bodyPr/>
          <a:lstStyle>
            <a:lvl1pPr marL="357188" indent="-357188">
              <a:defRPr sz="2400" baseline="0">
                <a:solidFill>
                  <a:srgbClr val="273D68"/>
                </a:solidFill>
              </a:defRPr>
            </a:lvl1pPr>
            <a:lvl2pPr>
              <a:defRPr sz="2000">
                <a:solidFill>
                  <a:srgbClr val="273D68"/>
                </a:solidFill>
              </a:defRPr>
            </a:lvl2pPr>
            <a:lvl3pPr>
              <a:defRPr>
                <a:solidFill>
                  <a:srgbClr val="273D68"/>
                </a:solidFill>
              </a:defRPr>
            </a:lvl3pPr>
            <a:lvl4pPr>
              <a:defRPr>
                <a:solidFill>
                  <a:srgbClr val="273D68"/>
                </a:solidFill>
              </a:defRPr>
            </a:lvl4pPr>
            <a:lvl5pPr>
              <a:defRPr>
                <a:solidFill>
                  <a:srgbClr val="273D68"/>
                </a:solidFill>
              </a:defRPr>
            </a:lvl5pPr>
          </a:lstStyle>
          <a:p>
            <a:pPr lvl="0"/>
            <a:r>
              <a:rPr lang="en-US"/>
              <a:t>First Level: Arial/Time New Roman | Size 18-28 | Dark blue (code; #002060)</a:t>
            </a:r>
          </a:p>
          <a:p>
            <a:pPr lvl="1"/>
            <a:r>
              <a:rPr lang="en-US"/>
              <a:t>Second level: Arial/Time New Roman | Size 16-24 | Dark blue (code; #002060)</a:t>
            </a:r>
          </a:p>
          <a:p>
            <a:pPr lvl="2"/>
            <a:r>
              <a:rPr lang="en-US"/>
              <a:t>Third level: Arial/Time New Roman | Dark blue (code; #002060)</a:t>
            </a:r>
          </a:p>
          <a:p>
            <a:pPr lvl="3"/>
            <a:r>
              <a:rPr lang="en-US"/>
              <a:t>Fourth level: Arial/Time New Roman | Dark blue (code; #002060)</a:t>
            </a:r>
          </a:p>
          <a:p>
            <a:pPr lvl="4"/>
            <a:r>
              <a:rPr lang="en-US"/>
              <a:t>Fifth level: Arial/Time New Roman | Dark blue (code; #002060)</a:t>
            </a:r>
          </a:p>
        </p:txBody>
      </p:sp>
    </p:spTree>
    <p:extLst>
      <p:ext uri="{BB962C8B-B14F-4D97-AF65-F5344CB8AC3E}">
        <p14:creationId xmlns:p14="http://schemas.microsoft.com/office/powerpoint/2010/main" val="286253982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336" y="1052143"/>
            <a:ext cx="11603865" cy="5334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633" y="6571488"/>
            <a:ext cx="12244064" cy="573025"/>
          </a:xfrm>
          <a:prstGeom prst="rect">
            <a:avLst/>
          </a:prstGeom>
        </p:spPr>
      </p:pic>
      <p:sp>
        <p:nvSpPr>
          <p:cNvPr id="11" name="Slide Number Placeholder 4"/>
          <p:cNvSpPr txBox="1">
            <a:spLocks/>
          </p:cNvSpPr>
          <p:nvPr userDrawn="1"/>
        </p:nvSpPr>
        <p:spPr bwMode="gray">
          <a:xfrm>
            <a:off x="11498997" y="6576966"/>
            <a:ext cx="711200"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A8C2EF9-055B-4194-8EE9-C8D4C2B5DED7}" type="slidenum">
              <a:rPr lang="en-US" sz="1400" b="1" smtClean="0">
                <a:solidFill>
                  <a:prstClr val="white"/>
                </a:solidFill>
                <a:latin typeface="Times New Roman" panose="02020603050405020304" pitchFamily="18" charset="0"/>
                <a:cs typeface="Times New Roman" panose="02020603050405020304" pitchFamily="18" charset="0"/>
              </a:rPr>
              <a:pPr algn="r"/>
              <a:t>‹#›</a:t>
            </a:fld>
            <a:endParaRPr lang="en-US" sz="1400" b="1" dirty="0">
              <a:solidFill>
                <a:prstClr val="white"/>
              </a:solidFill>
              <a:latin typeface="Times New Roman" panose="02020603050405020304" pitchFamily="18" charset="0"/>
              <a:cs typeface="Times New Roman" panose="02020603050405020304" pitchFamily="18" charset="0"/>
            </a:endParaRPr>
          </a:p>
        </p:txBody>
      </p:sp>
      <p:sp>
        <p:nvSpPr>
          <p:cNvPr id="4" name="Title 3"/>
          <p:cNvSpPr>
            <a:spLocks noGrp="1"/>
          </p:cNvSpPr>
          <p:nvPr>
            <p:ph type="title"/>
          </p:nvPr>
        </p:nvSpPr>
        <p:spPr>
          <a:xfrm>
            <a:off x="1408615" y="222422"/>
            <a:ext cx="10083169" cy="60573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703281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9" name="Rectangle 18"/>
          <p:cNvSpPr/>
          <p:nvPr/>
        </p:nvSpPr>
        <p:spPr>
          <a:xfrm>
            <a:off x="0" y="0"/>
            <a:ext cx="12192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23" name="Rectangle 22"/>
          <p:cNvSpPr/>
          <p:nvPr/>
        </p:nvSpPr>
        <p:spPr>
          <a:xfrm flipV="1">
            <a:off x="7213577" y="3810001"/>
            <a:ext cx="4978425"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24" name="Rectangle 23"/>
          <p:cNvSpPr/>
          <p:nvPr/>
        </p:nvSpPr>
        <p:spPr>
          <a:xfrm flipV="1">
            <a:off x="7213601" y="3897010"/>
            <a:ext cx="49784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25" name="Rectangle 24"/>
          <p:cNvSpPr/>
          <p:nvPr/>
        </p:nvSpPr>
        <p:spPr>
          <a:xfrm flipV="1">
            <a:off x="7213601" y="4115167"/>
            <a:ext cx="49784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26" name="Rectangle 25"/>
          <p:cNvSpPr/>
          <p:nvPr/>
        </p:nvSpPr>
        <p:spPr>
          <a:xfrm flipV="1">
            <a:off x="7213600" y="4164403"/>
            <a:ext cx="262128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27" name="Rectangle 26"/>
          <p:cNvSpPr/>
          <p:nvPr/>
        </p:nvSpPr>
        <p:spPr>
          <a:xfrm flipV="1">
            <a:off x="7213600" y="4199572"/>
            <a:ext cx="262128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useBgFill="1">
        <p:nvSpPr>
          <p:cNvPr id="30" name="Rounded Rectangle 29"/>
          <p:cNvSpPr/>
          <p:nvPr/>
        </p:nvSpPr>
        <p:spPr bwMode="white">
          <a:xfrm>
            <a:off x="7213600" y="3962400"/>
            <a:ext cx="408432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useBgFill="1">
        <p:nvSpPr>
          <p:cNvPr id="31" name="Rounded Rectangle 30"/>
          <p:cNvSpPr/>
          <p:nvPr/>
        </p:nvSpPr>
        <p:spPr bwMode="white">
          <a:xfrm>
            <a:off x="9835343" y="4060983"/>
            <a:ext cx="21336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7" name="Rectangle 6"/>
          <p:cNvSpPr/>
          <p:nvPr/>
        </p:nvSpPr>
        <p:spPr>
          <a:xfrm>
            <a:off x="1" y="3649662"/>
            <a:ext cx="12192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10" name="Rectangle 9"/>
          <p:cNvSpPr/>
          <p:nvPr/>
        </p:nvSpPr>
        <p:spPr>
          <a:xfrm>
            <a:off x="1" y="3675528"/>
            <a:ext cx="12192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11" name="Rectangle 10"/>
          <p:cNvSpPr/>
          <p:nvPr/>
        </p:nvSpPr>
        <p:spPr>
          <a:xfrm flipV="1">
            <a:off x="8552068" y="3643090"/>
            <a:ext cx="3639933"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rtlCol="0" anchor="ctr"/>
          <a:lstStyle/>
          <a:p>
            <a:pPr algn="ctr" rtl="0" eaLnBrk="1" latinLnBrk="0" hangingPunct="1"/>
            <a:endParaRPr kumimoji="0" lang="en-GB" sz="1800" noProof="0" dirty="0"/>
          </a:p>
        </p:txBody>
      </p:sp>
      <p:sp>
        <p:nvSpPr>
          <p:cNvPr id="8" name="Title 7"/>
          <p:cNvSpPr>
            <a:spLocks noGrp="1"/>
          </p:cNvSpPr>
          <p:nvPr>
            <p:ph type="ctrTitle"/>
          </p:nvPr>
        </p:nvSpPr>
        <p:spPr>
          <a:xfrm>
            <a:off x="609600" y="2389009"/>
            <a:ext cx="11277600" cy="1470025"/>
          </a:xfrm>
        </p:spPr>
        <p:txBody>
          <a:bodyPr rtlCol="0" anchor="b"/>
          <a:lstStyle>
            <a:lvl1pPr>
              <a:defRPr sz="4400">
                <a:solidFill>
                  <a:schemeClr val="bg1"/>
                </a:solidFill>
              </a:defRPr>
            </a:lvl1pPr>
          </a:lstStyle>
          <a:p>
            <a:pPr rtl="0"/>
            <a:r>
              <a:rPr lang="en-US" noProof="0"/>
              <a:t>Click to edit Master title style</a:t>
            </a:r>
            <a:endParaRPr lang="en-GB" noProof="0" dirty="0"/>
          </a:p>
        </p:txBody>
      </p:sp>
      <p:sp>
        <p:nvSpPr>
          <p:cNvPr id="9" name="Subtitle 8"/>
          <p:cNvSpPr>
            <a:spLocks noGrp="1"/>
          </p:cNvSpPr>
          <p:nvPr>
            <p:ph type="subTitle" idx="1"/>
          </p:nvPr>
        </p:nvSpPr>
        <p:spPr>
          <a:xfrm>
            <a:off x="609600" y="3899938"/>
            <a:ext cx="6604000" cy="1752600"/>
          </a:xfrm>
        </p:spPr>
        <p:txBody>
          <a:bodyPr rtlCol="0"/>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rtl="0"/>
            <a:r>
              <a:rPr lang="en-US" noProof="0"/>
              <a:t>Click to edit Master subtitle style</a:t>
            </a:r>
            <a:endParaRPr lang="en-GB" noProof="0" dirty="0"/>
          </a:p>
        </p:txBody>
      </p:sp>
      <p:sp>
        <p:nvSpPr>
          <p:cNvPr id="17" name="Footer Placeholder 16"/>
          <p:cNvSpPr>
            <a:spLocks noGrp="1"/>
          </p:cNvSpPr>
          <p:nvPr>
            <p:ph type="ftr" sz="quarter" idx="11"/>
          </p:nvPr>
        </p:nvSpPr>
        <p:spPr>
          <a:xfrm>
            <a:off x="7265116" y="4205288"/>
            <a:ext cx="1727200" cy="457200"/>
          </a:xfrm>
        </p:spPr>
        <p:txBody>
          <a:bodyPr rtlCol="0"/>
          <a:lstStyle>
            <a:lvl1pPr>
              <a:defRPr>
                <a:solidFill>
                  <a:schemeClr val="accent2">
                    <a:lumMod val="75000"/>
                  </a:schemeClr>
                </a:solidFill>
              </a:defRPr>
            </a:lvl1pPr>
          </a:lstStyle>
          <a:p>
            <a:pPr rtl="0"/>
            <a:r>
              <a:rPr lang="en-GB" noProof="0" dirty="0"/>
              <a:t>Add a footer</a:t>
            </a:r>
          </a:p>
        </p:txBody>
      </p:sp>
      <p:sp>
        <p:nvSpPr>
          <p:cNvPr id="28" name="Date Placeholder 27"/>
          <p:cNvSpPr>
            <a:spLocks noGrp="1"/>
          </p:cNvSpPr>
          <p:nvPr>
            <p:ph type="dt" sz="half" idx="10"/>
          </p:nvPr>
        </p:nvSpPr>
        <p:spPr>
          <a:xfrm>
            <a:off x="9043832" y="4206240"/>
            <a:ext cx="1280160" cy="457200"/>
          </a:xfrm>
        </p:spPr>
        <p:txBody>
          <a:bodyPr rtlCol="0"/>
          <a:lstStyle>
            <a:lvl1pPr>
              <a:defRPr>
                <a:solidFill>
                  <a:schemeClr val="accent2">
                    <a:lumMod val="75000"/>
                  </a:schemeClr>
                </a:solidFill>
              </a:defRPr>
            </a:lvl1pPr>
          </a:lstStyle>
          <a:p>
            <a:pPr rtl="0"/>
            <a:fld id="{B4AAD351-6347-4318-B935-1E0F1B6A61D6}" type="datetime1">
              <a:rPr lang="en-GB" noProof="0" smtClean="0"/>
              <a:t>08/08/2025</a:t>
            </a:fld>
            <a:endParaRPr lang="en-GB" noProof="0" dirty="0"/>
          </a:p>
        </p:txBody>
      </p:sp>
      <p:sp>
        <p:nvSpPr>
          <p:cNvPr id="29" name="Slide Number Placeholder 28"/>
          <p:cNvSpPr>
            <a:spLocks noGrp="1"/>
          </p:cNvSpPr>
          <p:nvPr>
            <p:ph type="sldNum" sz="quarter" idx="12"/>
          </p:nvPr>
        </p:nvSpPr>
        <p:spPr>
          <a:xfrm>
            <a:off x="11093451" y="1136"/>
            <a:ext cx="996949" cy="365760"/>
          </a:xfrm>
        </p:spPr>
        <p:txBody>
          <a:bodyPr rtlCol="0"/>
          <a:lstStyle>
            <a:lvl1pPr algn="r">
              <a:defRPr sz="1800">
                <a:solidFill>
                  <a:schemeClr val="bg1"/>
                </a:solidFill>
              </a:defRPr>
            </a:lvl1pPr>
          </a:lstStyle>
          <a:p>
            <a:pPr rtl="0"/>
            <a:fld id="{401CF334-2D5C-4859-84A6-CA7E6E43FAEB}" type="slidenum">
              <a:rPr lang="en-GB" noProof="0" smtClean="0"/>
              <a:t>‹#›</a:t>
            </a:fld>
            <a:endParaRPr lang="en-GB" noProof="0" dirty="0"/>
          </a:p>
        </p:txBody>
      </p:sp>
    </p:spTree>
    <p:extLst>
      <p:ext uri="{BB962C8B-B14F-4D97-AF65-F5344CB8AC3E}">
        <p14:creationId xmlns:p14="http://schemas.microsoft.com/office/powerpoint/2010/main" val="21232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633" y="6571488"/>
            <a:ext cx="12244064" cy="573025"/>
          </a:xfrm>
          <a:prstGeom prst="rect">
            <a:avLst/>
          </a:prstGeom>
        </p:spPr>
      </p:pic>
      <p:sp>
        <p:nvSpPr>
          <p:cNvPr id="11" name="Slide Number Placeholder 4"/>
          <p:cNvSpPr txBox="1">
            <a:spLocks/>
          </p:cNvSpPr>
          <p:nvPr userDrawn="1"/>
        </p:nvSpPr>
        <p:spPr bwMode="gray">
          <a:xfrm>
            <a:off x="11498997" y="6576966"/>
            <a:ext cx="711200"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A8C2EF9-055B-4194-8EE9-C8D4C2B5DED7}" type="slidenum">
              <a:rPr lang="en-US" sz="1400" b="1" smtClean="0">
                <a:solidFill>
                  <a:prstClr val="white"/>
                </a:solidFill>
                <a:latin typeface="Times New Roman" panose="02020603050405020304" pitchFamily="18" charset="0"/>
              </a:rPr>
              <a:pPr algn="r"/>
              <a:t>‹#›</a:t>
            </a:fld>
            <a:endParaRPr lang="en-US" sz="1400" b="1" dirty="0">
              <a:solidFill>
                <a:prstClr val="white"/>
              </a:solidFill>
              <a:latin typeface="Times New Roman" panose="02020603050405020304" pitchFamily="18" charset="0"/>
            </a:endParaRPr>
          </a:p>
        </p:txBody>
      </p:sp>
      <p:sp>
        <p:nvSpPr>
          <p:cNvPr id="2" name="Title 1"/>
          <p:cNvSpPr>
            <a:spLocks noGrp="1"/>
          </p:cNvSpPr>
          <p:nvPr>
            <p:ph type="title"/>
          </p:nvPr>
        </p:nvSpPr>
        <p:spPr>
          <a:xfrm>
            <a:off x="1408615" y="222422"/>
            <a:ext cx="10083169" cy="605739"/>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24171933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150" name="Freeform 126"/>
          <p:cNvSpPr>
            <a:spLocks/>
          </p:cNvSpPr>
          <p:nvPr/>
        </p:nvSpPr>
        <p:spPr bwMode="gray">
          <a:xfrm>
            <a:off x="-16933" y="342900"/>
            <a:ext cx="8043333" cy="679450"/>
          </a:xfrm>
          <a:custGeom>
            <a:avLst/>
            <a:gdLst/>
            <a:ahLst/>
            <a:cxnLst>
              <a:cxn ang="0">
                <a:pos x="0" y="0"/>
              </a:cxn>
              <a:cxn ang="0">
                <a:pos x="3800" y="0"/>
              </a:cxn>
              <a:cxn ang="0">
                <a:pos x="3456" y="428"/>
              </a:cxn>
            </a:cxnLst>
            <a:rect l="0" t="0" r="r" b="b"/>
            <a:pathLst>
              <a:path w="3800" h="428">
                <a:moveTo>
                  <a:pt x="0" y="0"/>
                </a:moveTo>
                <a:lnTo>
                  <a:pt x="3800" y="0"/>
                </a:lnTo>
                <a:lnTo>
                  <a:pt x="3456" y="428"/>
                </a:lnTo>
              </a:path>
            </a:pathLst>
          </a:custGeom>
          <a:noFill/>
          <a:ln w="9525">
            <a:noFill/>
            <a:round/>
            <a:headEnd/>
            <a:tailEnd/>
          </a:ln>
          <a:effectLst/>
        </p:spPr>
        <p:txBody>
          <a:bodyPr wrap="none" anchor="ctr"/>
          <a:lstStyle/>
          <a:p>
            <a:pPr defTabSz="685800" fontAlgn="base">
              <a:spcBef>
                <a:spcPct val="0"/>
              </a:spcBef>
              <a:spcAft>
                <a:spcPct val="0"/>
              </a:spcAft>
              <a:defRPr/>
            </a:pPr>
            <a:endParaRPr lang="en-US" sz="1350">
              <a:solidFill>
                <a:prstClr val="black"/>
              </a:solidFill>
            </a:endParaRPr>
          </a:p>
        </p:txBody>
      </p:sp>
      <p:sp>
        <p:nvSpPr>
          <p:cNvPr id="12" name="Slide Number Placeholder 4"/>
          <p:cNvSpPr txBox="1">
            <a:spLocks/>
          </p:cNvSpPr>
          <p:nvPr userDrawn="1"/>
        </p:nvSpPr>
        <p:spPr bwMode="gray">
          <a:xfrm>
            <a:off x="11611626" y="6567800"/>
            <a:ext cx="617951" cy="3230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marL="0" algn="ctr" defTabSz="914400" rtl="0" eaLnBrk="1" latinLnBrk="0" hangingPunct="1">
              <a:defRPr sz="1000" kern="1200">
                <a:solidFill>
                  <a:srgbClr val="0075AB"/>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defRPr/>
            </a:pPr>
            <a:fld id="{BA8C2EF9-055B-4194-8EE9-C8D4C2B5DED7}" type="slidenum">
              <a:rPr lang="en-US" sz="1400" b="1" smtClean="0">
                <a:solidFill>
                  <a:srgbClr val="254061"/>
                </a:solidFill>
                <a:latin typeface="Times New Roman" panose="02020603050405020304" pitchFamily="18" charset="0"/>
                <a:cs typeface="Times New Roman" panose="02020603050405020304" pitchFamily="18" charset="0"/>
              </a:rPr>
              <a:pPr algn="r">
                <a:defRPr/>
              </a:pPr>
              <a:t>‹#›</a:t>
            </a:fld>
            <a:endParaRPr lang="en-US" sz="1400" b="1">
              <a:solidFill>
                <a:srgbClr val="254061"/>
              </a:solidFill>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453738" y="159022"/>
            <a:ext cx="991305" cy="552863"/>
          </a:xfrm>
          <a:prstGeom prst="rect">
            <a:avLst/>
          </a:prstGeom>
        </p:spPr>
      </p:pic>
    </p:spTree>
    <p:extLst>
      <p:ext uri="{BB962C8B-B14F-4D97-AF65-F5344CB8AC3E}">
        <p14:creationId xmlns:p14="http://schemas.microsoft.com/office/powerpoint/2010/main" val="298146880"/>
      </p:ext>
    </p:extLst>
  </p:cSld>
  <p:clrMap bg1="lt1" tx1="dk1" bg2="lt2" tx2="dk2" accent1="accent1" accent2="accent2" accent3="accent3" accent4="accent4" accent5="accent5" accent6="accent6" hlink="hlink" folHlink="folHlink"/>
  <p:sldLayoutIdLst>
    <p:sldLayoutId id="2147484024" r:id="rId1"/>
    <p:sldLayoutId id="2147484026" r:id="rId2"/>
    <p:sldLayoutId id="2147484028" r:id="rId3"/>
    <p:sldLayoutId id="2147484029" r:id="rId4"/>
    <p:sldLayoutId id="2147484030" r:id="rId5"/>
  </p:sldLayoutIdLst>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hf hdr="0" dt="0"/>
  <p:txStyles>
    <p:titleStyle>
      <a:lvl1pPr algn="l" rtl="0" eaLnBrk="1" fontAlgn="base" hangingPunct="1">
        <a:spcBef>
          <a:spcPct val="0"/>
        </a:spcBef>
        <a:spcAft>
          <a:spcPct val="0"/>
        </a:spcAft>
        <a:defRPr sz="24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p:titleStyle>
    <p:bodyStyle>
      <a:lvl1pPr marL="257175" indent="-257175" algn="l" rtl="0" eaLnBrk="1" fontAlgn="base" hangingPunct="1">
        <a:spcBef>
          <a:spcPct val="20000"/>
        </a:spcBef>
        <a:spcAft>
          <a:spcPct val="0"/>
        </a:spcAft>
        <a:buClr>
          <a:schemeClr val="tx2"/>
        </a:buClr>
        <a:buFont typeface="Wingdings" pitchFamily="2" charset="2"/>
        <a:buChar char="v"/>
        <a:defRPr sz="2100">
          <a:solidFill>
            <a:schemeClr val="tx1"/>
          </a:solidFill>
          <a:latin typeface="+mn-lt"/>
          <a:ea typeface="+mn-ea"/>
          <a:cs typeface="+mn-cs"/>
        </a:defRPr>
      </a:lvl1pPr>
      <a:lvl2pPr marL="557213" indent="-214313" algn="l" rtl="0" eaLnBrk="1" fontAlgn="base" hangingPunct="1">
        <a:spcBef>
          <a:spcPct val="20000"/>
        </a:spcBef>
        <a:spcAft>
          <a:spcPct val="0"/>
        </a:spcAft>
        <a:buClr>
          <a:schemeClr val="accent1"/>
        </a:buClr>
        <a:buFont typeface="Wingdings" pitchFamily="2" charset="2"/>
        <a:buChar char="§"/>
        <a:defRPr sz="1950">
          <a:solidFill>
            <a:schemeClr val="tx1"/>
          </a:solidFill>
          <a:latin typeface="+mn-lt"/>
        </a:defRPr>
      </a:lvl2pPr>
      <a:lvl3pPr marL="857250" indent="-171450" algn="l" rtl="0" eaLnBrk="1" fontAlgn="base" hangingPunct="1">
        <a:spcBef>
          <a:spcPct val="20000"/>
        </a:spcBef>
        <a:spcAft>
          <a:spcPct val="0"/>
        </a:spcAft>
        <a:buClr>
          <a:schemeClr val="accent2"/>
        </a:buClr>
        <a:buChar char="•"/>
        <a:defRPr sz="1800">
          <a:solidFill>
            <a:schemeClr val="tx1"/>
          </a:solidFill>
          <a:latin typeface="+mn-lt"/>
        </a:defRPr>
      </a:lvl3pPr>
      <a:lvl4pPr marL="1200150" indent="-171450" algn="l" rtl="0" eaLnBrk="1" fontAlgn="base" hangingPunct="1">
        <a:spcBef>
          <a:spcPct val="20000"/>
        </a:spcBef>
        <a:spcAft>
          <a:spcPct val="0"/>
        </a:spcAft>
        <a:buChar char="–"/>
        <a:defRPr sz="1500">
          <a:solidFill>
            <a:schemeClr val="tx1"/>
          </a:solidFill>
          <a:latin typeface="+mn-lt"/>
        </a:defRPr>
      </a:lvl4pPr>
      <a:lvl5pPr marL="1543050" indent="-171450" algn="l" rtl="0" eaLnBrk="1" fontAlgn="base" hangingPunct="1">
        <a:spcBef>
          <a:spcPct val="20000"/>
        </a:spcBef>
        <a:spcAft>
          <a:spcPct val="0"/>
        </a:spcAft>
        <a:buChar char="»"/>
        <a:defRPr sz="1500">
          <a:solidFill>
            <a:schemeClr val="tx1"/>
          </a:solidFill>
          <a:latin typeface="+mn-lt"/>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data-flair.training/blogs/machine-learning-tutorial/"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0.jpeg"/></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data-flair.training/blogs/machine-learning-tutoria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ata-flair.training/blogs/machine-learning-tutorial/" TargetMode="External"/><Relationship Id="rId2" Type="http://schemas.openxmlformats.org/officeDocument/2006/relationships/image" Target="../media/image62.jpeg"/><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8.png"/><Relationship Id="rId5" Type="http://schemas.microsoft.com/office/2007/relationships/hdphoto" Target="../media/hdphoto1.wdp"/><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2886" y="1958975"/>
            <a:ext cx="11277600" cy="1470025"/>
          </a:xfrm>
        </p:spPr>
        <p:txBody>
          <a:bodyPr rtlCol="0"/>
          <a:lstStyle/>
          <a:p>
            <a:pPr rtl="0"/>
            <a:r>
              <a:rPr lang="en-US" dirty="0"/>
              <a:t>P</a:t>
            </a:r>
            <a:r>
              <a:rPr lang="en-GB" dirty="0"/>
              <a:t>YTHON FUNDAMENTAL COURSE</a:t>
            </a:r>
          </a:p>
        </p:txBody>
      </p:sp>
      <p:sp>
        <p:nvSpPr>
          <p:cNvPr id="3" name="Subtitle 2"/>
          <p:cNvSpPr>
            <a:spLocks noGrp="1"/>
          </p:cNvSpPr>
          <p:nvPr>
            <p:ph type="subTitle" idx="1"/>
          </p:nvPr>
        </p:nvSpPr>
        <p:spPr>
          <a:xfrm>
            <a:off x="674915" y="4430617"/>
            <a:ext cx="6604000" cy="1752600"/>
          </a:xfrm>
        </p:spPr>
        <p:txBody>
          <a:bodyPr rtlCol="0"/>
          <a:lstStyle/>
          <a:p>
            <a:pPr rtl="0"/>
            <a:r>
              <a:rPr lang="en-GB" dirty="0"/>
              <a:t>Coach by</a:t>
            </a:r>
          </a:p>
          <a:p>
            <a:pPr rtl="0"/>
            <a:r>
              <a:rPr lang="en-GB" dirty="0"/>
              <a:t>Tan Nguyen</a:t>
            </a:r>
          </a:p>
        </p:txBody>
      </p:sp>
    </p:spTree>
    <p:extLst>
      <p:ext uri="{BB962C8B-B14F-4D97-AF65-F5344CB8AC3E}">
        <p14:creationId xmlns:p14="http://schemas.microsoft.com/office/powerpoint/2010/main" val="706305541"/>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010A-E7F9-E888-7BD9-9B957F1B7458}"/>
              </a:ext>
            </a:extLst>
          </p:cNvPr>
          <p:cNvSpPr>
            <a:spLocks noGrp="1"/>
          </p:cNvSpPr>
          <p:nvPr>
            <p:ph type="title"/>
          </p:nvPr>
        </p:nvSpPr>
        <p:spPr/>
        <p:txBody>
          <a:bodyPr/>
          <a:lstStyle/>
          <a:p>
            <a:r>
              <a:rPr lang="en-US" sz="3200" b="1" dirty="0">
                <a:solidFill>
                  <a:srgbClr val="0070C0"/>
                </a:solidFill>
              </a:rPr>
              <a:t>VARIABLE IMPORTANT NOTES</a:t>
            </a:r>
            <a:endParaRPr lang="en-GB" sz="3200" b="1" dirty="0">
              <a:solidFill>
                <a:srgbClr val="0070C0"/>
              </a:solidFill>
            </a:endParaRPr>
          </a:p>
        </p:txBody>
      </p:sp>
      <p:sp>
        <p:nvSpPr>
          <p:cNvPr id="3" name="Content Placeholder 2">
            <a:extLst>
              <a:ext uri="{FF2B5EF4-FFF2-40B4-BE49-F238E27FC236}">
                <a16:creationId xmlns:a16="http://schemas.microsoft.com/office/drawing/2014/main" id="{4EE365B1-0241-2D4C-B929-45351F1EE64A}"/>
              </a:ext>
            </a:extLst>
          </p:cNvPr>
          <p:cNvSpPr>
            <a:spLocks noGrp="1"/>
          </p:cNvSpPr>
          <p:nvPr>
            <p:ph type="body" sz="quarter" idx="10"/>
          </p:nvPr>
        </p:nvSpPr>
        <p:spPr/>
        <p:txBody>
          <a:bodyPr/>
          <a:lstStyle/>
          <a:p>
            <a:r>
              <a:rPr lang="en-US" dirty="0"/>
              <a:t>Variables in python are </a:t>
            </a:r>
            <a:r>
              <a:rPr lang="en-US" b="1" u="sng" dirty="0"/>
              <a:t>memory references</a:t>
            </a:r>
            <a:endParaRPr lang="en-GB" b="1" u="sng" dirty="0"/>
          </a:p>
        </p:txBody>
      </p:sp>
      <p:pic>
        <p:nvPicPr>
          <p:cNvPr id="5" name="Picture 4">
            <a:extLst>
              <a:ext uri="{FF2B5EF4-FFF2-40B4-BE49-F238E27FC236}">
                <a16:creationId xmlns:a16="http://schemas.microsoft.com/office/drawing/2014/main" id="{840AF12D-B71A-4779-9A12-CB3C56772E0E}"/>
              </a:ext>
            </a:extLst>
          </p:cNvPr>
          <p:cNvPicPr>
            <a:picLocks noChangeAspect="1"/>
          </p:cNvPicPr>
          <p:nvPr/>
        </p:nvPicPr>
        <p:blipFill>
          <a:blip r:embed="rId2"/>
          <a:stretch>
            <a:fillRect/>
          </a:stretch>
        </p:blipFill>
        <p:spPr>
          <a:xfrm>
            <a:off x="838260" y="2485181"/>
            <a:ext cx="4163006" cy="2686425"/>
          </a:xfrm>
          <a:prstGeom prst="rect">
            <a:avLst/>
          </a:prstGeom>
          <a:ln w="9525">
            <a:solidFill>
              <a:schemeClr val="tx1"/>
            </a:solidFill>
          </a:ln>
        </p:spPr>
      </p:pic>
      <p:pic>
        <p:nvPicPr>
          <p:cNvPr id="7" name="Picture 6">
            <a:extLst>
              <a:ext uri="{FF2B5EF4-FFF2-40B4-BE49-F238E27FC236}">
                <a16:creationId xmlns:a16="http://schemas.microsoft.com/office/drawing/2014/main" id="{BEBAE7D7-1B30-448E-D3C3-FE6FA9F27E74}"/>
              </a:ext>
            </a:extLst>
          </p:cNvPr>
          <p:cNvPicPr>
            <a:picLocks noChangeAspect="1"/>
          </p:cNvPicPr>
          <p:nvPr/>
        </p:nvPicPr>
        <p:blipFill>
          <a:blip r:embed="rId3"/>
          <a:stretch>
            <a:fillRect/>
          </a:stretch>
        </p:blipFill>
        <p:spPr>
          <a:xfrm>
            <a:off x="6319770" y="2320078"/>
            <a:ext cx="5353797" cy="3581900"/>
          </a:xfrm>
          <a:prstGeom prst="rect">
            <a:avLst/>
          </a:prstGeom>
          <a:ln w="6350">
            <a:solidFill>
              <a:schemeClr val="tx1"/>
            </a:solidFill>
          </a:ln>
        </p:spPr>
      </p:pic>
    </p:spTree>
    <p:extLst>
      <p:ext uri="{BB962C8B-B14F-4D97-AF65-F5344CB8AC3E}">
        <p14:creationId xmlns:p14="http://schemas.microsoft.com/office/powerpoint/2010/main" val="205553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BF748-E41F-1D51-457B-93B30370137E}"/>
              </a:ext>
            </a:extLst>
          </p:cNvPr>
          <p:cNvSpPr>
            <a:spLocks noGrp="1"/>
          </p:cNvSpPr>
          <p:nvPr>
            <p:ph type="title"/>
          </p:nvPr>
        </p:nvSpPr>
        <p:spPr/>
        <p:txBody>
          <a:bodyPr/>
          <a:lstStyle/>
          <a:p>
            <a:r>
              <a:rPr lang="en-US" sz="3200" b="1" dirty="0">
                <a:solidFill>
                  <a:srgbClr val="0070C0"/>
                </a:solidFill>
              </a:rPr>
              <a:t>STATIC TYPING</a:t>
            </a:r>
            <a:endParaRPr lang="en-GB" sz="3200" b="1" dirty="0">
              <a:solidFill>
                <a:srgbClr val="0070C0"/>
              </a:solidFill>
            </a:endParaRPr>
          </a:p>
        </p:txBody>
      </p:sp>
      <p:sp>
        <p:nvSpPr>
          <p:cNvPr id="3" name="Content Placeholder 2">
            <a:extLst>
              <a:ext uri="{FF2B5EF4-FFF2-40B4-BE49-F238E27FC236}">
                <a16:creationId xmlns:a16="http://schemas.microsoft.com/office/drawing/2014/main" id="{EDA4E268-BAA9-EDB8-F723-04202CEB30C1}"/>
              </a:ext>
            </a:extLst>
          </p:cNvPr>
          <p:cNvSpPr>
            <a:spLocks noGrp="1"/>
          </p:cNvSpPr>
          <p:nvPr>
            <p:ph type="body" sz="quarter" idx="10"/>
          </p:nvPr>
        </p:nvSpPr>
        <p:spPr/>
        <p:txBody>
          <a:bodyPr/>
          <a:lstStyle/>
          <a:p>
            <a:r>
              <a:rPr lang="en-US" dirty="0"/>
              <a:t>Some languages (C++, Java) are statically typed</a:t>
            </a:r>
            <a:endParaRPr lang="en-GB" dirty="0"/>
          </a:p>
        </p:txBody>
      </p:sp>
      <p:grpSp>
        <p:nvGrpSpPr>
          <p:cNvPr id="5" name="Group 4">
            <a:extLst>
              <a:ext uri="{FF2B5EF4-FFF2-40B4-BE49-F238E27FC236}">
                <a16:creationId xmlns:a16="http://schemas.microsoft.com/office/drawing/2014/main" id="{2A291585-D271-4F8B-3408-F387FD49182B}"/>
              </a:ext>
            </a:extLst>
          </p:cNvPr>
          <p:cNvGrpSpPr/>
          <p:nvPr/>
        </p:nvGrpSpPr>
        <p:grpSpPr>
          <a:xfrm>
            <a:off x="815748" y="2228850"/>
            <a:ext cx="5799364" cy="1200150"/>
            <a:chOff x="1066800" y="3333750"/>
            <a:chExt cx="5799364" cy="1200150"/>
          </a:xfrm>
        </p:grpSpPr>
        <p:sp>
          <p:nvSpPr>
            <p:cNvPr id="4" name="Rectangle 3">
              <a:extLst>
                <a:ext uri="{FF2B5EF4-FFF2-40B4-BE49-F238E27FC236}">
                  <a16:creationId xmlns:a16="http://schemas.microsoft.com/office/drawing/2014/main" id="{4657735B-D422-F564-F9BD-31347999A34D}"/>
                </a:ext>
              </a:extLst>
            </p:cNvPr>
            <p:cNvSpPr/>
            <p:nvPr/>
          </p:nvSpPr>
          <p:spPr>
            <a:xfrm>
              <a:off x="1066800" y="3648075"/>
              <a:ext cx="1295400" cy="8858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String</a:t>
              </a:r>
            </a:p>
            <a:p>
              <a:pPr algn="ctr"/>
              <a:r>
                <a:rPr lang="en-US" dirty="0" err="1"/>
                <a:t>myVar</a:t>
              </a:r>
              <a:endParaRPr lang="en-GB" dirty="0"/>
            </a:p>
          </p:txBody>
        </p:sp>
        <p:cxnSp>
          <p:nvCxnSpPr>
            <p:cNvPr id="6" name="Straight Arrow Connector 5">
              <a:extLst>
                <a:ext uri="{FF2B5EF4-FFF2-40B4-BE49-F238E27FC236}">
                  <a16:creationId xmlns:a16="http://schemas.microsoft.com/office/drawing/2014/main" id="{346ECC58-735D-6143-AA99-9809FDA32A70}"/>
                </a:ext>
              </a:extLst>
            </p:cNvPr>
            <p:cNvCxnSpPr/>
            <p:nvPr/>
          </p:nvCxnSpPr>
          <p:spPr>
            <a:xfrm>
              <a:off x="2390775" y="4086225"/>
              <a:ext cx="198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46D14B-9072-113E-0816-2C97333C547F}"/>
                </a:ext>
              </a:extLst>
            </p:cNvPr>
            <p:cNvSpPr/>
            <p:nvPr/>
          </p:nvSpPr>
          <p:spPr>
            <a:xfrm>
              <a:off x="4371975" y="3643312"/>
              <a:ext cx="1295400" cy="8858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String</a:t>
              </a:r>
            </a:p>
            <a:p>
              <a:pPr algn="ctr"/>
              <a:r>
                <a:rPr lang="en-US" dirty="0"/>
                <a:t>hello</a:t>
              </a:r>
              <a:endParaRPr lang="en-GB" dirty="0"/>
            </a:p>
          </p:txBody>
        </p:sp>
        <p:sp>
          <p:nvSpPr>
            <p:cNvPr id="8" name="Rectangle 7">
              <a:extLst>
                <a:ext uri="{FF2B5EF4-FFF2-40B4-BE49-F238E27FC236}">
                  <a16:creationId xmlns:a16="http://schemas.microsoft.com/office/drawing/2014/main" id="{EE18D8A5-9E7E-4E96-0260-41886F895775}"/>
                </a:ext>
              </a:extLst>
            </p:cNvPr>
            <p:cNvSpPr/>
            <p:nvPr/>
          </p:nvSpPr>
          <p:spPr>
            <a:xfrm>
              <a:off x="2781300" y="3846576"/>
              <a:ext cx="1295400" cy="219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a:t>
              </a:r>
              <a:endParaRPr lang="en-GB" dirty="0"/>
            </a:p>
          </p:txBody>
        </p:sp>
        <p:sp>
          <p:nvSpPr>
            <p:cNvPr id="9" name="Rectangle 8">
              <a:extLst>
                <a:ext uri="{FF2B5EF4-FFF2-40B4-BE49-F238E27FC236}">
                  <a16:creationId xmlns:a16="http://schemas.microsoft.com/office/drawing/2014/main" id="{4789CC95-A985-BA7B-71CA-49AC6CF74EC1}"/>
                </a:ext>
              </a:extLst>
            </p:cNvPr>
            <p:cNvSpPr/>
            <p:nvPr/>
          </p:nvSpPr>
          <p:spPr>
            <a:xfrm>
              <a:off x="5762625" y="3333750"/>
              <a:ext cx="1103539" cy="428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0x1000</a:t>
              </a:r>
              <a:endParaRPr lang="en-GB" dirty="0"/>
            </a:p>
          </p:txBody>
        </p:sp>
      </p:grpSp>
      <p:sp>
        <p:nvSpPr>
          <p:cNvPr id="12" name="TextBox 11">
            <a:extLst>
              <a:ext uri="{FF2B5EF4-FFF2-40B4-BE49-F238E27FC236}">
                <a16:creationId xmlns:a16="http://schemas.microsoft.com/office/drawing/2014/main" id="{57467E4F-BC1D-E1D3-3DF3-97043E51FE52}"/>
              </a:ext>
            </a:extLst>
          </p:cNvPr>
          <p:cNvSpPr txBox="1"/>
          <p:nvPr/>
        </p:nvSpPr>
        <p:spPr>
          <a:xfrm>
            <a:off x="6063342" y="4722475"/>
            <a:ext cx="5395913" cy="634020"/>
          </a:xfrm>
          <a:prstGeom prst="rect">
            <a:avLst/>
          </a:prstGeom>
          <a:noFill/>
        </p:spPr>
        <p:txBody>
          <a:bodyPr wrap="square" rtlCol="0">
            <a:spAutoFit/>
          </a:bodyPr>
          <a:lstStyle/>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Data type is </a:t>
            </a:r>
            <a:r>
              <a:rPr lang="en-US" sz="1600" b="1" u="sng" dirty="0">
                <a:solidFill>
                  <a:srgbClr val="273D68"/>
                </a:solidFill>
                <a:latin typeface="Arial" panose="020B0604020202020204" pitchFamily="34" charset="0"/>
                <a:cs typeface="Arial" panose="020B0604020202020204" pitchFamily="34" charset="0"/>
              </a:rPr>
              <a:t>associated</a:t>
            </a:r>
            <a:r>
              <a:rPr lang="en-US" sz="1600" dirty="0">
                <a:solidFill>
                  <a:srgbClr val="273D68"/>
                </a:solidFill>
                <a:latin typeface="Arial" panose="020B0604020202020204" pitchFamily="34" charset="0"/>
                <a:cs typeface="Arial" panose="020B0604020202020204" pitchFamily="34" charset="0"/>
              </a:rPr>
              <a:t> with variable name</a:t>
            </a:r>
          </a:p>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If we then declare: </a:t>
            </a:r>
            <a:r>
              <a:rPr lang="en-US" sz="1600" dirty="0" err="1">
                <a:solidFill>
                  <a:srgbClr val="273D68"/>
                </a:solidFill>
                <a:latin typeface="Arial" panose="020B0604020202020204" pitchFamily="34" charset="0"/>
                <a:cs typeface="Arial" panose="020B0604020202020204" pitchFamily="34" charset="0"/>
              </a:rPr>
              <a:t>myVar</a:t>
            </a:r>
            <a:r>
              <a:rPr lang="en-US" sz="1600" dirty="0">
                <a:solidFill>
                  <a:srgbClr val="273D68"/>
                </a:solidFill>
                <a:latin typeface="Arial" panose="020B0604020202020204" pitchFamily="34" charset="0"/>
                <a:cs typeface="Arial" panose="020B0604020202020204" pitchFamily="34" charset="0"/>
              </a:rPr>
              <a:t>=10</a:t>
            </a:r>
            <a:r>
              <a:rPr lang="en-US" sz="1600" dirty="0">
                <a:solidFill>
                  <a:srgbClr val="273D68"/>
                </a:solidFill>
                <a:latin typeface="Arial" panose="020B0604020202020204" pitchFamily="34" charset="0"/>
                <a:cs typeface="Arial" panose="020B0604020202020204" pitchFamily="34" charset="0"/>
                <a:sym typeface="Wingdings" panose="05000000000000000000" pitchFamily="2" charset="2"/>
              </a:rPr>
              <a:t>Error!</a:t>
            </a:r>
            <a:endParaRPr lang="en-GB" sz="1600" dirty="0">
              <a:solidFill>
                <a:srgbClr val="273D68"/>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57C7F817-10F4-FB40-A206-6859A7330249}"/>
              </a:ext>
            </a:extLst>
          </p:cNvPr>
          <p:cNvSpPr txBox="1"/>
          <p:nvPr/>
        </p:nvSpPr>
        <p:spPr>
          <a:xfrm>
            <a:off x="6615112" y="5889843"/>
            <a:ext cx="4049486" cy="369332"/>
          </a:xfrm>
          <a:prstGeom prst="rect">
            <a:avLst/>
          </a:prstGeom>
          <a:noFill/>
        </p:spPr>
        <p:txBody>
          <a:bodyPr wrap="square" rtlCol="0">
            <a:spAutoFit/>
          </a:bodyPr>
          <a:lstStyle>
            <a:defPPr>
              <a:defRPr lang="en-US"/>
            </a:defPPr>
            <a:lvl2pPr marL="742950" lvl="1" indent="-285750" fontAlgn="base">
              <a:spcBef>
                <a:spcPct val="20000"/>
              </a:spcBef>
              <a:spcAft>
                <a:spcPct val="0"/>
              </a:spcAft>
              <a:buClr>
                <a:schemeClr val="accent1"/>
              </a:buClr>
              <a:buFont typeface="Wingdings" panose="05000000000000000000" pitchFamily="2" charset="2"/>
              <a:buChar char="ü"/>
              <a:defRPr sz="1600">
                <a:solidFill>
                  <a:srgbClr val="273D68"/>
                </a:solidFill>
                <a:latin typeface="Arial" panose="020B0604020202020204" pitchFamily="34" charset="0"/>
                <a:cs typeface="Arial" panose="020B0604020202020204" pitchFamily="34" charset="0"/>
              </a:defRPr>
            </a:lvl2pPr>
          </a:lstStyle>
          <a:p>
            <a:r>
              <a:rPr lang="en-US" dirty="0"/>
              <a:t>Source: Python deep dive course</a:t>
            </a:r>
            <a:endParaRPr lang="en-GB" dirty="0"/>
          </a:p>
        </p:txBody>
      </p:sp>
      <p:graphicFrame>
        <p:nvGraphicFramePr>
          <p:cNvPr id="10" name="Table 9">
            <a:extLst>
              <a:ext uri="{FF2B5EF4-FFF2-40B4-BE49-F238E27FC236}">
                <a16:creationId xmlns:a16="http://schemas.microsoft.com/office/drawing/2014/main" id="{61AF4D2B-102D-244F-04DC-772AF8307CC1}"/>
              </a:ext>
            </a:extLst>
          </p:cNvPr>
          <p:cNvGraphicFramePr>
            <a:graphicFrameLocks noGrp="1"/>
          </p:cNvGraphicFramePr>
          <p:nvPr>
            <p:extLst>
              <p:ext uri="{D42A27DB-BD31-4B8C-83A1-F6EECF244321}">
                <p14:modId xmlns:p14="http://schemas.microsoft.com/office/powerpoint/2010/main" val="2909243024"/>
              </p:ext>
            </p:extLst>
          </p:nvPr>
        </p:nvGraphicFramePr>
        <p:xfrm>
          <a:off x="830035" y="4077176"/>
          <a:ext cx="4600575" cy="741680"/>
        </p:xfrm>
        <a:graphic>
          <a:graphicData uri="http://schemas.openxmlformats.org/drawingml/2006/table">
            <a:tbl>
              <a:tblPr firstRow="1" bandRow="1">
                <a:tableStyleId>{21E4AEA4-8DFA-4A89-87EB-49C32662AFE0}</a:tableStyleId>
              </a:tblPr>
              <a:tblGrid>
                <a:gridCol w="1533525">
                  <a:extLst>
                    <a:ext uri="{9D8B030D-6E8A-4147-A177-3AD203B41FA5}">
                      <a16:colId xmlns:a16="http://schemas.microsoft.com/office/drawing/2014/main" val="3544130095"/>
                    </a:ext>
                  </a:extLst>
                </a:gridCol>
                <a:gridCol w="1533525">
                  <a:extLst>
                    <a:ext uri="{9D8B030D-6E8A-4147-A177-3AD203B41FA5}">
                      <a16:colId xmlns:a16="http://schemas.microsoft.com/office/drawing/2014/main" val="1573203928"/>
                    </a:ext>
                  </a:extLst>
                </a:gridCol>
                <a:gridCol w="1533525">
                  <a:extLst>
                    <a:ext uri="{9D8B030D-6E8A-4147-A177-3AD203B41FA5}">
                      <a16:colId xmlns:a16="http://schemas.microsoft.com/office/drawing/2014/main" val="1583046599"/>
                    </a:ext>
                  </a:extLst>
                </a:gridCol>
              </a:tblGrid>
              <a:tr h="370840">
                <a:tc>
                  <a:txBody>
                    <a:bodyPr/>
                    <a:lstStyle/>
                    <a:p>
                      <a:r>
                        <a:rPr lang="en-US" dirty="0"/>
                        <a:t>String</a:t>
                      </a:r>
                      <a:endParaRPr lang="en-GB" dirty="0"/>
                    </a:p>
                  </a:txBody>
                  <a:tcPr/>
                </a:tc>
                <a:tc>
                  <a:txBody>
                    <a:bodyPr/>
                    <a:lstStyle/>
                    <a:p>
                      <a:r>
                        <a:rPr lang="en-US" dirty="0" err="1"/>
                        <a:t>myVar</a:t>
                      </a:r>
                      <a:endParaRPr lang="en-GB" dirty="0"/>
                    </a:p>
                  </a:txBody>
                  <a:tcPr/>
                </a:tc>
                <a:tc>
                  <a:txBody>
                    <a:bodyPr/>
                    <a:lstStyle/>
                    <a:p>
                      <a:r>
                        <a:rPr lang="en-US" dirty="0"/>
                        <a:t>=“hello”</a:t>
                      </a:r>
                      <a:endParaRPr lang="en-GB" dirty="0"/>
                    </a:p>
                  </a:txBody>
                  <a:tcPr/>
                </a:tc>
                <a:extLst>
                  <a:ext uri="{0D108BD9-81ED-4DB2-BD59-A6C34878D82A}">
                    <a16:rowId xmlns:a16="http://schemas.microsoft.com/office/drawing/2014/main" val="2100140080"/>
                  </a:ext>
                </a:extLst>
              </a:tr>
              <a:tr h="370840">
                <a:tc>
                  <a:txBody>
                    <a:bodyPr/>
                    <a:lstStyle/>
                    <a:p>
                      <a:r>
                        <a:rPr lang="en-US" dirty="0"/>
                        <a:t>Data type</a:t>
                      </a:r>
                      <a:endParaRPr lang="en-GB" dirty="0"/>
                    </a:p>
                  </a:txBody>
                  <a:tcPr/>
                </a:tc>
                <a:tc>
                  <a:txBody>
                    <a:bodyPr/>
                    <a:lstStyle/>
                    <a:p>
                      <a:r>
                        <a:rPr lang="en-US" dirty="0"/>
                        <a:t>Variable name</a:t>
                      </a:r>
                      <a:endParaRPr lang="en-GB" dirty="0"/>
                    </a:p>
                  </a:txBody>
                  <a:tcPr/>
                </a:tc>
                <a:tc>
                  <a:txBody>
                    <a:bodyPr/>
                    <a:lstStyle/>
                    <a:p>
                      <a:r>
                        <a:rPr lang="en-US" dirty="0"/>
                        <a:t>Value (Java)</a:t>
                      </a:r>
                      <a:endParaRPr lang="en-GB" dirty="0"/>
                    </a:p>
                  </a:txBody>
                  <a:tcPr/>
                </a:tc>
                <a:extLst>
                  <a:ext uri="{0D108BD9-81ED-4DB2-BD59-A6C34878D82A}">
                    <a16:rowId xmlns:a16="http://schemas.microsoft.com/office/drawing/2014/main" val="2843730764"/>
                  </a:ext>
                </a:extLst>
              </a:tr>
            </a:tbl>
          </a:graphicData>
        </a:graphic>
      </p:graphicFrame>
      <p:graphicFrame>
        <p:nvGraphicFramePr>
          <p:cNvPr id="14" name="Table 13">
            <a:extLst>
              <a:ext uri="{FF2B5EF4-FFF2-40B4-BE49-F238E27FC236}">
                <a16:creationId xmlns:a16="http://schemas.microsoft.com/office/drawing/2014/main" id="{81A0C0D0-DFF2-3839-330A-E588D232C218}"/>
              </a:ext>
            </a:extLst>
          </p:cNvPr>
          <p:cNvGraphicFramePr>
            <a:graphicFrameLocks noGrp="1"/>
          </p:cNvGraphicFramePr>
          <p:nvPr>
            <p:extLst>
              <p:ext uri="{D42A27DB-BD31-4B8C-83A1-F6EECF244321}">
                <p14:modId xmlns:p14="http://schemas.microsoft.com/office/powerpoint/2010/main" val="1701161960"/>
              </p:ext>
            </p:extLst>
          </p:nvPr>
        </p:nvGraphicFramePr>
        <p:xfrm>
          <a:off x="830035" y="5096192"/>
          <a:ext cx="4600575" cy="741680"/>
        </p:xfrm>
        <a:graphic>
          <a:graphicData uri="http://schemas.openxmlformats.org/drawingml/2006/table">
            <a:tbl>
              <a:tblPr firstRow="1" bandRow="1">
                <a:tableStyleId>{21E4AEA4-8DFA-4A89-87EB-49C32662AFE0}</a:tableStyleId>
              </a:tblPr>
              <a:tblGrid>
                <a:gridCol w="1533525">
                  <a:extLst>
                    <a:ext uri="{9D8B030D-6E8A-4147-A177-3AD203B41FA5}">
                      <a16:colId xmlns:a16="http://schemas.microsoft.com/office/drawing/2014/main" val="3544130095"/>
                    </a:ext>
                  </a:extLst>
                </a:gridCol>
                <a:gridCol w="1533525">
                  <a:extLst>
                    <a:ext uri="{9D8B030D-6E8A-4147-A177-3AD203B41FA5}">
                      <a16:colId xmlns:a16="http://schemas.microsoft.com/office/drawing/2014/main" val="1573203928"/>
                    </a:ext>
                  </a:extLst>
                </a:gridCol>
                <a:gridCol w="1533525">
                  <a:extLst>
                    <a:ext uri="{9D8B030D-6E8A-4147-A177-3AD203B41FA5}">
                      <a16:colId xmlns:a16="http://schemas.microsoft.com/office/drawing/2014/main" val="1583046599"/>
                    </a:ext>
                  </a:extLst>
                </a:gridCol>
              </a:tblGrid>
              <a:tr h="370840">
                <a:tc>
                  <a:txBody>
                    <a:bodyPr/>
                    <a:lstStyle/>
                    <a:p>
                      <a:r>
                        <a:rPr lang="en-US" dirty="0"/>
                        <a:t>Dim</a:t>
                      </a:r>
                      <a:endParaRPr lang="en-GB" dirty="0"/>
                    </a:p>
                  </a:txBody>
                  <a:tcPr/>
                </a:tc>
                <a:tc>
                  <a:txBody>
                    <a:bodyPr/>
                    <a:lstStyle/>
                    <a:p>
                      <a:r>
                        <a:rPr lang="en-US" dirty="0" err="1"/>
                        <a:t>myVar</a:t>
                      </a:r>
                      <a:endParaRPr lang="en-GB" dirty="0"/>
                    </a:p>
                  </a:txBody>
                  <a:tcPr/>
                </a:tc>
                <a:tc>
                  <a:txBody>
                    <a:bodyPr/>
                    <a:lstStyle/>
                    <a:p>
                      <a:r>
                        <a:rPr lang="en-US" dirty="0"/>
                        <a:t>As String</a:t>
                      </a:r>
                      <a:endParaRPr lang="en-GB" dirty="0"/>
                    </a:p>
                  </a:txBody>
                  <a:tcPr/>
                </a:tc>
                <a:extLst>
                  <a:ext uri="{0D108BD9-81ED-4DB2-BD59-A6C34878D82A}">
                    <a16:rowId xmlns:a16="http://schemas.microsoft.com/office/drawing/2014/main" val="2100140080"/>
                  </a:ext>
                </a:extLst>
              </a:tr>
              <a:tr h="370840">
                <a:tc>
                  <a:txBody>
                    <a:bodyPr/>
                    <a:lstStyle/>
                    <a:p>
                      <a:r>
                        <a:rPr lang="en-US" dirty="0"/>
                        <a:t>(VB6)</a:t>
                      </a:r>
                      <a:endParaRPr lang="en-GB" dirty="0"/>
                    </a:p>
                  </a:txBody>
                  <a:tcPr/>
                </a:tc>
                <a:tc>
                  <a:txBody>
                    <a:bodyPr/>
                    <a:lstStyle/>
                    <a:p>
                      <a:r>
                        <a:rPr lang="en-US" dirty="0"/>
                        <a:t>Variable name</a:t>
                      </a:r>
                      <a:endParaRPr lang="en-GB" dirty="0"/>
                    </a:p>
                  </a:txBody>
                  <a:tcPr/>
                </a:tc>
                <a:tc>
                  <a:txBody>
                    <a:bodyPr/>
                    <a:lstStyle/>
                    <a:p>
                      <a:r>
                        <a:rPr lang="en-US" dirty="0"/>
                        <a:t>Data Type</a:t>
                      </a:r>
                      <a:endParaRPr lang="en-GB" dirty="0"/>
                    </a:p>
                  </a:txBody>
                  <a:tcPr/>
                </a:tc>
                <a:extLst>
                  <a:ext uri="{0D108BD9-81ED-4DB2-BD59-A6C34878D82A}">
                    <a16:rowId xmlns:a16="http://schemas.microsoft.com/office/drawing/2014/main" val="2843730764"/>
                  </a:ext>
                </a:extLst>
              </a:tr>
            </a:tbl>
          </a:graphicData>
        </a:graphic>
      </p:graphicFrame>
    </p:spTree>
    <p:extLst>
      <p:ext uri="{BB962C8B-B14F-4D97-AF65-F5344CB8AC3E}">
        <p14:creationId xmlns:p14="http://schemas.microsoft.com/office/powerpoint/2010/main" val="1858503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8E404-1FF1-1F86-A271-8C512F3F1C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79920C-66D5-BDEE-224C-4DE89C00AA9F}"/>
              </a:ext>
            </a:extLst>
          </p:cNvPr>
          <p:cNvSpPr>
            <a:spLocks noGrp="1"/>
          </p:cNvSpPr>
          <p:nvPr>
            <p:ph type="title"/>
          </p:nvPr>
        </p:nvSpPr>
        <p:spPr/>
        <p:txBody>
          <a:bodyPr/>
          <a:lstStyle/>
          <a:p>
            <a:r>
              <a:rPr lang="en-US" dirty="0"/>
              <a:t>DYNAMIC TYPING</a:t>
            </a:r>
            <a:endParaRPr lang="en-GB" dirty="0"/>
          </a:p>
        </p:txBody>
      </p:sp>
      <p:sp>
        <p:nvSpPr>
          <p:cNvPr id="3" name="Content Placeholder 2">
            <a:extLst>
              <a:ext uri="{FF2B5EF4-FFF2-40B4-BE49-F238E27FC236}">
                <a16:creationId xmlns:a16="http://schemas.microsoft.com/office/drawing/2014/main" id="{96EFD14F-B860-C5B3-9D56-6FAD6E52895D}"/>
              </a:ext>
            </a:extLst>
          </p:cNvPr>
          <p:cNvSpPr>
            <a:spLocks noGrp="1"/>
          </p:cNvSpPr>
          <p:nvPr>
            <p:ph type="body" sz="quarter" idx="10"/>
          </p:nvPr>
        </p:nvSpPr>
        <p:spPr/>
        <p:txBody>
          <a:bodyPr/>
          <a:lstStyle/>
          <a:p>
            <a:r>
              <a:rPr lang="en-US" dirty="0"/>
              <a:t>Python is dynamically typed</a:t>
            </a:r>
            <a:endParaRPr lang="en-GB" dirty="0"/>
          </a:p>
        </p:txBody>
      </p:sp>
      <p:sp>
        <p:nvSpPr>
          <p:cNvPr id="12" name="TextBox 11">
            <a:extLst>
              <a:ext uri="{FF2B5EF4-FFF2-40B4-BE49-F238E27FC236}">
                <a16:creationId xmlns:a16="http://schemas.microsoft.com/office/drawing/2014/main" id="{062FC0F0-BDE0-AA80-D0B5-DFA0A17FE0D9}"/>
              </a:ext>
            </a:extLst>
          </p:cNvPr>
          <p:cNvSpPr txBox="1"/>
          <p:nvPr/>
        </p:nvSpPr>
        <p:spPr>
          <a:xfrm>
            <a:off x="5780315" y="4773393"/>
            <a:ext cx="6221186" cy="880241"/>
          </a:xfrm>
          <a:prstGeom prst="rect">
            <a:avLst/>
          </a:prstGeom>
          <a:noFill/>
        </p:spPr>
        <p:txBody>
          <a:bodyPr wrap="square" rtlCol="0">
            <a:spAutoFit/>
          </a:bodyPr>
          <a:lstStyle/>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Data type is </a:t>
            </a:r>
            <a:r>
              <a:rPr lang="en-US" sz="1600" b="1" u="sng" dirty="0">
                <a:solidFill>
                  <a:srgbClr val="273D68"/>
                </a:solidFill>
                <a:latin typeface="Arial" panose="020B0604020202020204" pitchFamily="34" charset="0"/>
                <a:cs typeface="Arial" panose="020B0604020202020204" pitchFamily="34" charset="0"/>
              </a:rPr>
              <a:t>not associated </a:t>
            </a:r>
            <a:r>
              <a:rPr lang="en-US" sz="1600" dirty="0">
                <a:solidFill>
                  <a:srgbClr val="273D68"/>
                </a:solidFill>
                <a:latin typeface="Arial" panose="020B0604020202020204" pitchFamily="34" charset="0"/>
                <a:cs typeface="Arial" panose="020B0604020202020204" pitchFamily="34" charset="0"/>
              </a:rPr>
              <a:t>with variable name</a:t>
            </a:r>
          </a:p>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If we then declare: </a:t>
            </a:r>
            <a:r>
              <a:rPr lang="en-US" sz="1600" dirty="0" err="1">
                <a:solidFill>
                  <a:srgbClr val="273D68"/>
                </a:solidFill>
                <a:latin typeface="Arial" panose="020B0604020202020204" pitchFamily="34" charset="0"/>
                <a:cs typeface="Arial" panose="020B0604020202020204" pitchFamily="34" charset="0"/>
              </a:rPr>
              <a:t>myVar</a:t>
            </a:r>
            <a:r>
              <a:rPr lang="en-US" sz="1600" dirty="0">
                <a:solidFill>
                  <a:srgbClr val="273D68"/>
                </a:solidFill>
                <a:latin typeface="Arial" panose="020B0604020202020204" pitchFamily="34" charset="0"/>
                <a:cs typeface="Arial" panose="020B0604020202020204" pitchFamily="34" charset="0"/>
              </a:rPr>
              <a:t>=10</a:t>
            </a:r>
            <a:r>
              <a:rPr lang="en-US" sz="1600" dirty="0">
                <a:solidFill>
                  <a:srgbClr val="273D68"/>
                </a:solidFill>
                <a:latin typeface="Arial" panose="020B0604020202020204" pitchFamily="34" charset="0"/>
                <a:cs typeface="Arial" panose="020B0604020202020204" pitchFamily="34" charset="0"/>
                <a:sym typeface="Wingdings" panose="05000000000000000000" pitchFamily="2" charset="2"/>
              </a:rPr>
              <a:t>the variable change its reference to new memory address (no error)</a:t>
            </a:r>
            <a:endParaRPr lang="en-GB" sz="1600" dirty="0">
              <a:solidFill>
                <a:srgbClr val="273D68"/>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B4817363-CFAD-4BEC-922A-E37C6629D16C}"/>
              </a:ext>
            </a:extLst>
          </p:cNvPr>
          <p:cNvGrpSpPr/>
          <p:nvPr/>
        </p:nvGrpSpPr>
        <p:grpSpPr>
          <a:xfrm>
            <a:off x="699407" y="2025860"/>
            <a:ext cx="5921829" cy="2572131"/>
            <a:chOff x="1066800" y="2705100"/>
            <a:chExt cx="5921829" cy="2572131"/>
          </a:xfrm>
        </p:grpSpPr>
        <p:sp>
          <p:nvSpPr>
            <p:cNvPr id="4" name="Rectangle 3">
              <a:extLst>
                <a:ext uri="{FF2B5EF4-FFF2-40B4-BE49-F238E27FC236}">
                  <a16:creationId xmlns:a16="http://schemas.microsoft.com/office/drawing/2014/main" id="{4BD1CE12-E7FC-24BE-7BCF-1457CBC5AA15}"/>
                </a:ext>
              </a:extLst>
            </p:cNvPr>
            <p:cNvSpPr/>
            <p:nvPr/>
          </p:nvSpPr>
          <p:spPr>
            <a:xfrm>
              <a:off x="1066800" y="3019425"/>
              <a:ext cx="1295400" cy="8858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myVar</a:t>
              </a:r>
              <a:endParaRPr lang="en-GB" dirty="0"/>
            </a:p>
          </p:txBody>
        </p:sp>
        <p:cxnSp>
          <p:nvCxnSpPr>
            <p:cNvPr id="6" name="Straight Arrow Connector 5">
              <a:extLst>
                <a:ext uri="{FF2B5EF4-FFF2-40B4-BE49-F238E27FC236}">
                  <a16:creationId xmlns:a16="http://schemas.microsoft.com/office/drawing/2014/main" id="{D7B399FC-B48C-8124-D35B-D06265D234C1}"/>
                </a:ext>
              </a:extLst>
            </p:cNvPr>
            <p:cNvCxnSpPr/>
            <p:nvPr/>
          </p:nvCxnSpPr>
          <p:spPr>
            <a:xfrm>
              <a:off x="2390775" y="3457575"/>
              <a:ext cx="1981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38F5F05-8D70-2938-588A-87FB3A531980}"/>
                </a:ext>
              </a:extLst>
            </p:cNvPr>
            <p:cNvSpPr/>
            <p:nvPr/>
          </p:nvSpPr>
          <p:spPr>
            <a:xfrm>
              <a:off x="4371975" y="3014662"/>
              <a:ext cx="1295400" cy="8858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String</a:t>
              </a:r>
            </a:p>
            <a:p>
              <a:pPr algn="ctr"/>
              <a:r>
                <a:rPr lang="en-US" dirty="0"/>
                <a:t>hello</a:t>
              </a:r>
              <a:endParaRPr lang="en-GB" dirty="0"/>
            </a:p>
          </p:txBody>
        </p:sp>
        <p:sp>
          <p:nvSpPr>
            <p:cNvPr id="8" name="Rectangle 7">
              <a:extLst>
                <a:ext uri="{FF2B5EF4-FFF2-40B4-BE49-F238E27FC236}">
                  <a16:creationId xmlns:a16="http://schemas.microsoft.com/office/drawing/2014/main" id="{6C0FA724-B9B5-3BFD-216E-67669BAD63B2}"/>
                </a:ext>
              </a:extLst>
            </p:cNvPr>
            <p:cNvSpPr/>
            <p:nvPr/>
          </p:nvSpPr>
          <p:spPr>
            <a:xfrm>
              <a:off x="2619376" y="3217926"/>
              <a:ext cx="1295399" cy="2190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Reference</a:t>
              </a:r>
              <a:endParaRPr lang="en-GB" dirty="0"/>
            </a:p>
          </p:txBody>
        </p:sp>
        <p:sp>
          <p:nvSpPr>
            <p:cNvPr id="9" name="Rectangle 8">
              <a:extLst>
                <a:ext uri="{FF2B5EF4-FFF2-40B4-BE49-F238E27FC236}">
                  <a16:creationId xmlns:a16="http://schemas.microsoft.com/office/drawing/2014/main" id="{35A86270-655D-FAF0-EDDE-F2ABD9513FE7}"/>
                </a:ext>
              </a:extLst>
            </p:cNvPr>
            <p:cNvSpPr/>
            <p:nvPr/>
          </p:nvSpPr>
          <p:spPr>
            <a:xfrm>
              <a:off x="5762625" y="2705100"/>
              <a:ext cx="1226004" cy="428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0x1000</a:t>
              </a:r>
              <a:endParaRPr lang="en-GB" dirty="0"/>
            </a:p>
          </p:txBody>
        </p:sp>
        <p:sp>
          <p:nvSpPr>
            <p:cNvPr id="5" name="Rectangle 4">
              <a:extLst>
                <a:ext uri="{FF2B5EF4-FFF2-40B4-BE49-F238E27FC236}">
                  <a16:creationId xmlns:a16="http://schemas.microsoft.com/office/drawing/2014/main" id="{C1AA5A09-BCDE-6891-64B2-58CB5F323E9C}"/>
                </a:ext>
              </a:extLst>
            </p:cNvPr>
            <p:cNvSpPr/>
            <p:nvPr/>
          </p:nvSpPr>
          <p:spPr>
            <a:xfrm>
              <a:off x="4371975" y="4391406"/>
              <a:ext cx="1295400" cy="88582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integer</a:t>
              </a:r>
            </a:p>
            <a:p>
              <a:pPr algn="ctr"/>
              <a:r>
                <a:rPr lang="en-US" dirty="0"/>
                <a:t>100</a:t>
              </a:r>
              <a:endParaRPr lang="en-GB" dirty="0"/>
            </a:p>
          </p:txBody>
        </p:sp>
        <p:sp>
          <p:nvSpPr>
            <p:cNvPr id="10" name="Rectangle 9">
              <a:extLst>
                <a:ext uri="{FF2B5EF4-FFF2-40B4-BE49-F238E27FC236}">
                  <a16:creationId xmlns:a16="http://schemas.microsoft.com/office/drawing/2014/main" id="{24433D6E-26CE-C9CC-325C-0B9E9B0161EC}"/>
                </a:ext>
              </a:extLst>
            </p:cNvPr>
            <p:cNvSpPr/>
            <p:nvPr/>
          </p:nvSpPr>
          <p:spPr>
            <a:xfrm>
              <a:off x="5791200" y="4177093"/>
              <a:ext cx="1115786" cy="428625"/>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0x1005</a:t>
              </a:r>
              <a:endParaRPr lang="en-GB" dirty="0"/>
            </a:p>
          </p:txBody>
        </p:sp>
        <p:cxnSp>
          <p:nvCxnSpPr>
            <p:cNvPr id="14" name="Straight Arrow Connector 13">
              <a:extLst>
                <a:ext uri="{FF2B5EF4-FFF2-40B4-BE49-F238E27FC236}">
                  <a16:creationId xmlns:a16="http://schemas.microsoft.com/office/drawing/2014/main" id="{F9BAE007-761A-13AD-AFD3-576F309D0BC1}"/>
                </a:ext>
              </a:extLst>
            </p:cNvPr>
            <p:cNvCxnSpPr>
              <a:stCxn id="4" idx="3"/>
              <a:endCxn id="5" idx="1"/>
            </p:cNvCxnSpPr>
            <p:nvPr/>
          </p:nvCxnSpPr>
          <p:spPr>
            <a:xfrm>
              <a:off x="2362200" y="3462338"/>
              <a:ext cx="2009775" cy="137198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6876184-BA3F-2E4A-FE93-BC73754DB6AF}"/>
                </a:ext>
              </a:extLst>
            </p:cNvPr>
            <p:cNvSpPr/>
            <p:nvPr/>
          </p:nvSpPr>
          <p:spPr>
            <a:xfrm>
              <a:off x="1905000" y="4405500"/>
              <a:ext cx="1857375" cy="20021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New Reference</a:t>
              </a:r>
              <a:endParaRPr lang="en-GB" dirty="0"/>
            </a:p>
          </p:txBody>
        </p:sp>
      </p:grpSp>
      <p:sp>
        <p:nvSpPr>
          <p:cNvPr id="16" name="TextBox 15">
            <a:extLst>
              <a:ext uri="{FF2B5EF4-FFF2-40B4-BE49-F238E27FC236}">
                <a16:creationId xmlns:a16="http://schemas.microsoft.com/office/drawing/2014/main" id="{EE21C686-E0DF-41EC-0E93-9230F056F915}"/>
              </a:ext>
            </a:extLst>
          </p:cNvPr>
          <p:cNvSpPr txBox="1"/>
          <p:nvPr/>
        </p:nvSpPr>
        <p:spPr>
          <a:xfrm>
            <a:off x="6517479" y="5864398"/>
            <a:ext cx="4365514" cy="369332"/>
          </a:xfrm>
          <a:prstGeom prst="rect">
            <a:avLst/>
          </a:prstGeom>
          <a:noFill/>
        </p:spPr>
        <p:txBody>
          <a:bodyPr wrap="square" rtlCol="0">
            <a:spAutoFit/>
          </a:bodyPr>
          <a:lstStyle/>
          <a:p>
            <a:r>
              <a:rPr lang="en-US" i="1" dirty="0"/>
              <a:t>Source: Python deep dive course</a:t>
            </a:r>
            <a:endParaRPr lang="en-GB" i="1" dirty="0"/>
          </a:p>
        </p:txBody>
      </p:sp>
    </p:spTree>
    <p:extLst>
      <p:ext uri="{BB962C8B-B14F-4D97-AF65-F5344CB8AC3E}">
        <p14:creationId xmlns:p14="http://schemas.microsoft.com/office/powerpoint/2010/main" val="1546073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B53C-9D2C-53FA-FE22-7844733C7CFB}"/>
              </a:ext>
            </a:extLst>
          </p:cNvPr>
          <p:cNvSpPr>
            <a:spLocks noGrp="1"/>
          </p:cNvSpPr>
          <p:nvPr>
            <p:ph type="title"/>
          </p:nvPr>
        </p:nvSpPr>
        <p:spPr/>
        <p:txBody>
          <a:bodyPr/>
          <a:lstStyle/>
          <a:p>
            <a:r>
              <a:rPr lang="en-US" dirty="0"/>
              <a:t>DATA TYPES AND METHODS</a:t>
            </a:r>
            <a:endParaRPr lang="en-GB" dirty="0"/>
          </a:p>
        </p:txBody>
      </p:sp>
      <p:sp>
        <p:nvSpPr>
          <p:cNvPr id="3" name="Content Placeholder 2">
            <a:extLst>
              <a:ext uri="{FF2B5EF4-FFF2-40B4-BE49-F238E27FC236}">
                <a16:creationId xmlns:a16="http://schemas.microsoft.com/office/drawing/2014/main" id="{D5CD4AC6-86C1-3FE8-B8B2-23F54D3F344E}"/>
              </a:ext>
            </a:extLst>
          </p:cNvPr>
          <p:cNvSpPr>
            <a:spLocks noGrp="1"/>
          </p:cNvSpPr>
          <p:nvPr>
            <p:ph type="body" sz="quarter" idx="10"/>
          </p:nvPr>
        </p:nvSpPr>
        <p:spPr/>
        <p:txBody>
          <a:bodyPr/>
          <a:lstStyle/>
          <a:p>
            <a:r>
              <a:rPr lang="en-US" dirty="0"/>
              <a:t>Strings</a:t>
            </a:r>
          </a:p>
          <a:p>
            <a:r>
              <a:rPr lang="en-US" dirty="0"/>
              <a:t>Numbers</a:t>
            </a:r>
          </a:p>
          <a:p>
            <a:r>
              <a:rPr lang="en-US" dirty="0"/>
              <a:t>Boolean</a:t>
            </a:r>
          </a:p>
          <a:p>
            <a:r>
              <a:rPr lang="en-US" dirty="0" err="1"/>
              <a:t>Excercise</a:t>
            </a:r>
            <a:endParaRPr lang="en-GB" dirty="0"/>
          </a:p>
        </p:txBody>
      </p:sp>
    </p:spTree>
    <p:extLst>
      <p:ext uri="{BB962C8B-B14F-4D97-AF65-F5344CB8AC3E}">
        <p14:creationId xmlns:p14="http://schemas.microsoft.com/office/powerpoint/2010/main" val="4031760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52455-03D4-6250-BC69-79D78275B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509643-A55F-0E5A-3A26-FB11B0CC7A13}"/>
              </a:ext>
            </a:extLst>
          </p:cNvPr>
          <p:cNvSpPr>
            <a:spLocks noGrp="1"/>
          </p:cNvSpPr>
          <p:nvPr>
            <p:ph type="title"/>
          </p:nvPr>
        </p:nvSpPr>
        <p:spPr>
          <a:xfrm>
            <a:off x="1239054" y="2808514"/>
            <a:ext cx="10147639" cy="769972"/>
          </a:xfrm>
        </p:spPr>
        <p:txBody>
          <a:bodyPr/>
          <a:lstStyle/>
          <a:p>
            <a:pPr algn="ctr"/>
            <a:r>
              <a:rPr lang="en-US" dirty="0"/>
              <a:t>OPERATORS AND CONTROL FLOWS</a:t>
            </a:r>
            <a:endParaRPr lang="en-GB" dirty="0"/>
          </a:p>
        </p:txBody>
      </p:sp>
    </p:spTree>
    <p:extLst>
      <p:ext uri="{BB962C8B-B14F-4D97-AF65-F5344CB8AC3E}">
        <p14:creationId xmlns:p14="http://schemas.microsoft.com/office/powerpoint/2010/main" val="979991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F37F9EC-163F-4DC1-09AC-6B9958AFDB22}"/>
              </a:ext>
            </a:extLst>
          </p:cNvPr>
          <p:cNvSpPr>
            <a:spLocks noGrp="1"/>
          </p:cNvSpPr>
          <p:nvPr>
            <p:ph type="title"/>
          </p:nvPr>
        </p:nvSpPr>
        <p:spPr/>
        <p:txBody>
          <a:bodyPr/>
          <a:lstStyle/>
          <a:p>
            <a:r>
              <a:rPr lang="en-GB" dirty="0"/>
              <a:t>ARITHMETIC OPERATORS</a:t>
            </a:r>
          </a:p>
        </p:txBody>
      </p:sp>
      <p:graphicFrame>
        <p:nvGraphicFramePr>
          <p:cNvPr id="3" name="Table 2">
            <a:extLst>
              <a:ext uri="{FF2B5EF4-FFF2-40B4-BE49-F238E27FC236}">
                <a16:creationId xmlns:a16="http://schemas.microsoft.com/office/drawing/2014/main" id="{D2E1A6CD-D844-BA41-E366-D129B0514D2E}"/>
              </a:ext>
            </a:extLst>
          </p:cNvPr>
          <p:cNvGraphicFramePr>
            <a:graphicFrameLocks noGrp="1"/>
          </p:cNvGraphicFramePr>
          <p:nvPr>
            <p:extLst>
              <p:ext uri="{D42A27DB-BD31-4B8C-83A1-F6EECF244321}">
                <p14:modId xmlns:p14="http://schemas.microsoft.com/office/powerpoint/2010/main" val="3831639991"/>
              </p:ext>
            </p:extLst>
          </p:nvPr>
        </p:nvGraphicFramePr>
        <p:xfrm>
          <a:off x="466205" y="1879399"/>
          <a:ext cx="10972800" cy="2377440"/>
        </p:xfrm>
        <a:graphic>
          <a:graphicData uri="http://schemas.openxmlformats.org/drawingml/2006/table">
            <a:tbl>
              <a:tblPr/>
              <a:tblGrid>
                <a:gridCol w="2743200">
                  <a:extLst>
                    <a:ext uri="{9D8B030D-6E8A-4147-A177-3AD203B41FA5}">
                      <a16:colId xmlns:a16="http://schemas.microsoft.com/office/drawing/2014/main" val="4093721421"/>
                    </a:ext>
                  </a:extLst>
                </a:gridCol>
                <a:gridCol w="2743200">
                  <a:extLst>
                    <a:ext uri="{9D8B030D-6E8A-4147-A177-3AD203B41FA5}">
                      <a16:colId xmlns:a16="http://schemas.microsoft.com/office/drawing/2014/main" val="3476321067"/>
                    </a:ext>
                  </a:extLst>
                </a:gridCol>
                <a:gridCol w="2743200">
                  <a:extLst>
                    <a:ext uri="{9D8B030D-6E8A-4147-A177-3AD203B41FA5}">
                      <a16:colId xmlns:a16="http://schemas.microsoft.com/office/drawing/2014/main" val="3565615435"/>
                    </a:ext>
                  </a:extLst>
                </a:gridCol>
                <a:gridCol w="2743200">
                  <a:extLst>
                    <a:ext uri="{9D8B030D-6E8A-4147-A177-3AD203B41FA5}">
                      <a16:colId xmlns:a16="http://schemas.microsoft.com/office/drawing/2014/main" val="3514846960"/>
                    </a:ext>
                  </a:extLst>
                </a:gridCol>
              </a:tblGrid>
              <a:tr h="0">
                <a:tc>
                  <a:txBody>
                    <a:bodyPr/>
                    <a:lstStyle/>
                    <a:p>
                      <a:pPr>
                        <a:buNone/>
                      </a:pPr>
                      <a:r>
                        <a:rPr lang="en-GB" dirty="0"/>
                        <a:t>Operator</a:t>
                      </a:r>
                    </a:p>
                  </a:txBody>
                  <a:tcPr anchor="ctr">
                    <a:lnL>
                      <a:noFill/>
                    </a:lnL>
                    <a:lnR>
                      <a:noFill/>
                    </a:lnR>
                    <a:lnT>
                      <a:noFill/>
                    </a:lnT>
                    <a:lnB>
                      <a:noFill/>
                    </a:lnB>
                    <a:noFill/>
                  </a:tcPr>
                </a:tc>
                <a:tc>
                  <a:txBody>
                    <a:bodyPr/>
                    <a:lstStyle/>
                    <a:p>
                      <a:pPr>
                        <a:buNone/>
                      </a:pPr>
                      <a:r>
                        <a:rPr lang="en-GB" dirty="0"/>
                        <a:t>Description</a:t>
                      </a:r>
                    </a:p>
                  </a:txBody>
                  <a:tcPr anchor="ctr">
                    <a:lnL>
                      <a:noFill/>
                    </a:lnL>
                    <a:lnR>
                      <a:noFill/>
                    </a:lnR>
                    <a:lnT>
                      <a:noFill/>
                    </a:lnT>
                    <a:lnB>
                      <a:noFill/>
                    </a:lnB>
                    <a:noFill/>
                  </a:tcPr>
                </a:tc>
                <a:tc>
                  <a:txBody>
                    <a:bodyPr/>
                    <a:lstStyle/>
                    <a:p>
                      <a:pPr>
                        <a:buNone/>
                      </a:pPr>
                      <a:r>
                        <a:rPr lang="en-GB"/>
                        <a:t>Example</a:t>
                      </a:r>
                    </a:p>
                  </a:txBody>
                  <a:tcPr anchor="ctr">
                    <a:lnL>
                      <a:noFill/>
                    </a:lnL>
                    <a:lnR>
                      <a:noFill/>
                    </a:lnR>
                    <a:lnT>
                      <a:noFill/>
                    </a:lnT>
                    <a:lnB>
                      <a:noFill/>
                    </a:lnB>
                    <a:noFill/>
                  </a:tcPr>
                </a:tc>
                <a:tc>
                  <a:txBody>
                    <a:bodyPr/>
                    <a:lstStyle/>
                    <a:p>
                      <a:pPr>
                        <a:buNone/>
                      </a:pPr>
                      <a:r>
                        <a:rPr lang="en-GB"/>
                        <a:t>Result</a:t>
                      </a:r>
                    </a:p>
                  </a:txBody>
                  <a:tcPr anchor="ctr">
                    <a:lnL>
                      <a:noFill/>
                    </a:lnL>
                    <a:lnR>
                      <a:noFill/>
                    </a:lnR>
                    <a:lnT>
                      <a:noFill/>
                    </a:lnT>
                    <a:lnB>
                      <a:noFill/>
                    </a:lnB>
                    <a:noFill/>
                  </a:tcPr>
                </a:tc>
                <a:extLst>
                  <a:ext uri="{0D108BD9-81ED-4DB2-BD59-A6C34878D82A}">
                    <a16:rowId xmlns:a16="http://schemas.microsoft.com/office/drawing/2014/main" val="3646052571"/>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dirty="0"/>
                        <a:t>Addition</a:t>
                      </a:r>
                    </a:p>
                  </a:txBody>
                  <a:tcPr anchor="ctr">
                    <a:lnL>
                      <a:noFill/>
                    </a:lnL>
                    <a:lnR>
                      <a:noFill/>
                    </a:lnR>
                    <a:lnT>
                      <a:noFill/>
                    </a:lnT>
                    <a:lnB>
                      <a:noFill/>
                    </a:lnB>
                    <a:noFill/>
                  </a:tcPr>
                </a:tc>
                <a:tc>
                  <a:txBody>
                    <a:bodyPr/>
                    <a:lstStyle/>
                    <a:p>
                      <a:pPr>
                        <a:buNone/>
                      </a:pPr>
                      <a:r>
                        <a:rPr lang="en-GB"/>
                        <a:t>3 + 2</a:t>
                      </a:r>
                    </a:p>
                  </a:txBody>
                  <a:tcPr anchor="ctr">
                    <a:lnL>
                      <a:noFill/>
                    </a:lnL>
                    <a:lnR>
                      <a:noFill/>
                    </a:lnR>
                    <a:lnT>
                      <a:noFill/>
                    </a:lnT>
                    <a:lnB>
                      <a:noFill/>
                    </a:lnB>
                    <a:noFill/>
                  </a:tcPr>
                </a:tc>
                <a:tc>
                  <a:txBody>
                    <a:bodyPr/>
                    <a:lstStyle/>
                    <a:p>
                      <a:pPr>
                        <a:buNone/>
                      </a:pPr>
                      <a:r>
                        <a:rPr lang="en-GB"/>
                        <a:t>5</a:t>
                      </a:r>
                    </a:p>
                  </a:txBody>
                  <a:tcPr anchor="ctr">
                    <a:lnL>
                      <a:noFill/>
                    </a:lnL>
                    <a:lnR>
                      <a:noFill/>
                    </a:lnR>
                    <a:lnT>
                      <a:noFill/>
                    </a:lnT>
                    <a:lnB>
                      <a:noFill/>
                    </a:lnB>
                    <a:noFill/>
                  </a:tcPr>
                </a:tc>
                <a:extLst>
                  <a:ext uri="{0D108BD9-81ED-4DB2-BD59-A6C34878D82A}">
                    <a16:rowId xmlns:a16="http://schemas.microsoft.com/office/drawing/2014/main" val="1266199804"/>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Subtraction</a:t>
                      </a:r>
                    </a:p>
                  </a:txBody>
                  <a:tcPr anchor="ctr">
                    <a:lnL>
                      <a:noFill/>
                    </a:lnL>
                    <a:lnR>
                      <a:noFill/>
                    </a:lnR>
                    <a:lnT>
                      <a:noFill/>
                    </a:lnT>
                    <a:lnB>
                      <a:noFill/>
                    </a:lnB>
                    <a:noFill/>
                  </a:tcPr>
                </a:tc>
                <a:tc>
                  <a:txBody>
                    <a:bodyPr/>
                    <a:lstStyle/>
                    <a:p>
                      <a:pPr>
                        <a:buNone/>
                      </a:pPr>
                      <a:r>
                        <a:rPr lang="en-GB"/>
                        <a:t>5 - 2</a:t>
                      </a:r>
                    </a:p>
                  </a:txBody>
                  <a:tcPr anchor="ctr">
                    <a:lnL>
                      <a:noFill/>
                    </a:lnL>
                    <a:lnR>
                      <a:noFill/>
                    </a:lnR>
                    <a:lnT>
                      <a:noFill/>
                    </a:lnT>
                    <a:lnB>
                      <a:noFill/>
                    </a:lnB>
                    <a:noFill/>
                  </a:tcPr>
                </a:tc>
                <a:tc>
                  <a:txBody>
                    <a:bodyPr/>
                    <a:lstStyle/>
                    <a:p>
                      <a:pPr>
                        <a:buNone/>
                      </a:pPr>
                      <a:r>
                        <a:rPr lang="en-GB"/>
                        <a:t>3</a:t>
                      </a:r>
                    </a:p>
                  </a:txBody>
                  <a:tcPr anchor="ctr">
                    <a:lnL>
                      <a:noFill/>
                    </a:lnL>
                    <a:lnR>
                      <a:noFill/>
                    </a:lnR>
                    <a:lnT>
                      <a:noFill/>
                    </a:lnT>
                    <a:lnB>
                      <a:noFill/>
                    </a:lnB>
                    <a:noFill/>
                  </a:tcPr>
                </a:tc>
                <a:extLst>
                  <a:ext uri="{0D108BD9-81ED-4DB2-BD59-A6C34878D82A}">
                    <a16:rowId xmlns:a16="http://schemas.microsoft.com/office/drawing/2014/main" val="2407713732"/>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dirty="0"/>
                        <a:t>Multiplication</a:t>
                      </a:r>
                    </a:p>
                  </a:txBody>
                  <a:tcPr anchor="ctr">
                    <a:lnL>
                      <a:noFill/>
                    </a:lnL>
                    <a:lnR>
                      <a:noFill/>
                    </a:lnR>
                    <a:lnT>
                      <a:noFill/>
                    </a:lnT>
                    <a:lnB>
                      <a:noFill/>
                    </a:lnB>
                    <a:noFill/>
                  </a:tcPr>
                </a:tc>
                <a:tc>
                  <a:txBody>
                    <a:bodyPr/>
                    <a:lstStyle/>
                    <a:p>
                      <a:pPr>
                        <a:buNone/>
                      </a:pPr>
                      <a:r>
                        <a:rPr lang="en-GB"/>
                        <a:t>4 * 3</a:t>
                      </a:r>
                    </a:p>
                  </a:txBody>
                  <a:tcPr anchor="ctr">
                    <a:lnL>
                      <a:noFill/>
                    </a:lnL>
                    <a:lnR>
                      <a:noFill/>
                    </a:lnR>
                    <a:lnT>
                      <a:noFill/>
                    </a:lnT>
                    <a:lnB>
                      <a:noFill/>
                    </a:lnB>
                    <a:noFill/>
                  </a:tcPr>
                </a:tc>
                <a:tc>
                  <a:txBody>
                    <a:bodyPr/>
                    <a:lstStyle/>
                    <a:p>
                      <a:pPr>
                        <a:buNone/>
                      </a:pPr>
                      <a:r>
                        <a:rPr lang="en-GB"/>
                        <a:t>12</a:t>
                      </a:r>
                    </a:p>
                  </a:txBody>
                  <a:tcPr anchor="ctr">
                    <a:lnL>
                      <a:noFill/>
                    </a:lnL>
                    <a:lnR>
                      <a:noFill/>
                    </a:lnR>
                    <a:lnT>
                      <a:noFill/>
                    </a:lnT>
                    <a:lnB>
                      <a:noFill/>
                    </a:lnB>
                    <a:noFill/>
                  </a:tcPr>
                </a:tc>
                <a:extLst>
                  <a:ext uri="{0D108BD9-81ED-4DB2-BD59-A6C34878D82A}">
                    <a16:rowId xmlns:a16="http://schemas.microsoft.com/office/drawing/2014/main" val="1195127859"/>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dirty="0"/>
                        <a:t>Division (float)</a:t>
                      </a:r>
                    </a:p>
                  </a:txBody>
                  <a:tcPr anchor="ctr">
                    <a:lnL>
                      <a:noFill/>
                    </a:lnL>
                    <a:lnR>
                      <a:noFill/>
                    </a:lnR>
                    <a:lnT>
                      <a:noFill/>
                    </a:lnT>
                    <a:lnB>
                      <a:noFill/>
                    </a:lnB>
                    <a:noFill/>
                  </a:tcPr>
                </a:tc>
                <a:tc>
                  <a:txBody>
                    <a:bodyPr/>
                    <a:lstStyle/>
                    <a:p>
                      <a:pPr>
                        <a:buNone/>
                      </a:pPr>
                      <a:r>
                        <a:rPr lang="en-GB"/>
                        <a:t>10 / 4</a:t>
                      </a:r>
                    </a:p>
                  </a:txBody>
                  <a:tcPr anchor="ctr">
                    <a:lnL>
                      <a:noFill/>
                    </a:lnL>
                    <a:lnR>
                      <a:noFill/>
                    </a:lnR>
                    <a:lnT>
                      <a:noFill/>
                    </a:lnT>
                    <a:lnB>
                      <a:noFill/>
                    </a:lnB>
                    <a:noFill/>
                  </a:tcPr>
                </a:tc>
                <a:tc>
                  <a:txBody>
                    <a:bodyPr/>
                    <a:lstStyle/>
                    <a:p>
                      <a:pPr>
                        <a:buNone/>
                      </a:pPr>
                      <a:r>
                        <a:rPr lang="en-GB"/>
                        <a:t>2.5</a:t>
                      </a:r>
                    </a:p>
                  </a:txBody>
                  <a:tcPr anchor="ctr">
                    <a:lnL>
                      <a:noFill/>
                    </a:lnL>
                    <a:lnR>
                      <a:noFill/>
                    </a:lnR>
                    <a:lnT>
                      <a:noFill/>
                    </a:lnT>
                    <a:lnB>
                      <a:noFill/>
                    </a:lnB>
                    <a:noFill/>
                  </a:tcPr>
                </a:tc>
                <a:extLst>
                  <a:ext uri="{0D108BD9-81ED-4DB2-BD59-A6C34878D82A}">
                    <a16:rowId xmlns:a16="http://schemas.microsoft.com/office/drawing/2014/main" val="403713424"/>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Floor Division</a:t>
                      </a:r>
                    </a:p>
                  </a:txBody>
                  <a:tcPr anchor="ctr">
                    <a:lnL>
                      <a:noFill/>
                    </a:lnL>
                    <a:lnR>
                      <a:noFill/>
                    </a:lnR>
                    <a:lnT>
                      <a:noFill/>
                    </a:lnT>
                    <a:lnB>
                      <a:noFill/>
                    </a:lnB>
                    <a:noFill/>
                  </a:tcPr>
                </a:tc>
                <a:tc>
                  <a:txBody>
                    <a:bodyPr/>
                    <a:lstStyle/>
                    <a:p>
                      <a:pPr>
                        <a:buNone/>
                      </a:pPr>
                      <a:r>
                        <a:rPr lang="en-GB"/>
                        <a:t>10 // 4</a:t>
                      </a:r>
                    </a:p>
                  </a:txBody>
                  <a:tcPr anchor="ctr">
                    <a:lnL>
                      <a:noFill/>
                    </a:lnL>
                    <a:lnR>
                      <a:noFill/>
                    </a:lnR>
                    <a:lnT>
                      <a:noFill/>
                    </a:lnT>
                    <a:lnB>
                      <a:noFill/>
                    </a:lnB>
                    <a:noFill/>
                  </a:tcPr>
                </a:tc>
                <a:tc>
                  <a:txBody>
                    <a:bodyPr/>
                    <a:lstStyle/>
                    <a:p>
                      <a:pPr>
                        <a:buNone/>
                      </a:pPr>
                      <a:r>
                        <a:rPr lang="en-GB"/>
                        <a:t>2</a:t>
                      </a:r>
                    </a:p>
                  </a:txBody>
                  <a:tcPr anchor="ctr">
                    <a:lnL>
                      <a:noFill/>
                    </a:lnL>
                    <a:lnR>
                      <a:noFill/>
                    </a:lnR>
                    <a:lnT>
                      <a:noFill/>
                    </a:lnT>
                    <a:lnB>
                      <a:noFill/>
                    </a:lnB>
                    <a:noFill/>
                  </a:tcPr>
                </a:tc>
                <a:extLst>
                  <a:ext uri="{0D108BD9-81ED-4DB2-BD59-A6C34878D82A}">
                    <a16:rowId xmlns:a16="http://schemas.microsoft.com/office/drawing/2014/main" val="3780438702"/>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dirty="0"/>
                        <a:t>Modulus (remainder)</a:t>
                      </a:r>
                    </a:p>
                  </a:txBody>
                  <a:tcPr anchor="ctr">
                    <a:lnL>
                      <a:noFill/>
                    </a:lnL>
                    <a:lnR>
                      <a:noFill/>
                    </a:lnR>
                    <a:lnT>
                      <a:noFill/>
                    </a:lnT>
                    <a:lnB>
                      <a:noFill/>
                    </a:lnB>
                    <a:noFill/>
                  </a:tcPr>
                </a:tc>
                <a:tc>
                  <a:txBody>
                    <a:bodyPr/>
                    <a:lstStyle/>
                    <a:p>
                      <a:pPr>
                        <a:buNone/>
                      </a:pPr>
                      <a:r>
                        <a:rPr lang="en-GB" dirty="0"/>
                        <a:t>10 % 3</a:t>
                      </a:r>
                    </a:p>
                  </a:txBody>
                  <a:tcPr anchor="ctr">
                    <a:lnL>
                      <a:noFill/>
                    </a:lnL>
                    <a:lnR>
                      <a:noFill/>
                    </a:lnR>
                    <a:lnT>
                      <a:noFill/>
                    </a:lnT>
                    <a:lnB>
                      <a:noFill/>
                    </a:lnB>
                    <a:noFill/>
                  </a:tcPr>
                </a:tc>
                <a:tc>
                  <a:txBody>
                    <a:bodyPr/>
                    <a:lstStyle/>
                    <a:p>
                      <a:pPr>
                        <a:buNone/>
                      </a:pPr>
                      <a:r>
                        <a:rPr lang="en-GB"/>
                        <a:t>1</a:t>
                      </a:r>
                    </a:p>
                  </a:txBody>
                  <a:tcPr anchor="ctr">
                    <a:lnL>
                      <a:noFill/>
                    </a:lnL>
                    <a:lnR>
                      <a:noFill/>
                    </a:lnR>
                    <a:lnT>
                      <a:noFill/>
                    </a:lnT>
                    <a:lnB>
                      <a:noFill/>
                    </a:lnB>
                    <a:noFill/>
                  </a:tcPr>
                </a:tc>
                <a:extLst>
                  <a:ext uri="{0D108BD9-81ED-4DB2-BD59-A6C34878D82A}">
                    <a16:rowId xmlns:a16="http://schemas.microsoft.com/office/drawing/2014/main" val="129960321"/>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Exponentiation</a:t>
                      </a:r>
                    </a:p>
                  </a:txBody>
                  <a:tcPr anchor="ctr">
                    <a:lnL>
                      <a:noFill/>
                    </a:lnL>
                    <a:lnR>
                      <a:noFill/>
                    </a:lnR>
                    <a:lnT>
                      <a:noFill/>
                    </a:lnT>
                    <a:lnB>
                      <a:noFill/>
                    </a:lnB>
                    <a:noFill/>
                  </a:tcPr>
                </a:tc>
                <a:tc>
                  <a:txBody>
                    <a:bodyPr/>
                    <a:lstStyle/>
                    <a:p>
                      <a:pPr>
                        <a:buNone/>
                      </a:pPr>
                      <a:r>
                        <a:rPr lang="en-GB"/>
                        <a:t>2 ** 3</a:t>
                      </a:r>
                    </a:p>
                  </a:txBody>
                  <a:tcPr anchor="ctr">
                    <a:lnL>
                      <a:noFill/>
                    </a:lnL>
                    <a:lnR>
                      <a:noFill/>
                    </a:lnR>
                    <a:lnT>
                      <a:noFill/>
                    </a:lnT>
                    <a:lnB>
                      <a:noFill/>
                    </a:lnB>
                    <a:noFill/>
                  </a:tcPr>
                </a:tc>
                <a:tc>
                  <a:txBody>
                    <a:bodyPr/>
                    <a:lstStyle/>
                    <a:p>
                      <a:pPr>
                        <a:buNone/>
                      </a:pPr>
                      <a:r>
                        <a:rPr lang="en-GB" dirty="0"/>
                        <a:t>8</a:t>
                      </a:r>
                    </a:p>
                  </a:txBody>
                  <a:tcPr anchor="ctr">
                    <a:lnL>
                      <a:noFill/>
                    </a:lnL>
                    <a:lnR>
                      <a:noFill/>
                    </a:lnR>
                    <a:lnT>
                      <a:noFill/>
                    </a:lnT>
                    <a:lnB>
                      <a:noFill/>
                    </a:lnB>
                    <a:noFill/>
                  </a:tcPr>
                </a:tc>
                <a:extLst>
                  <a:ext uri="{0D108BD9-81ED-4DB2-BD59-A6C34878D82A}">
                    <a16:rowId xmlns:a16="http://schemas.microsoft.com/office/drawing/2014/main" val="3959703564"/>
                  </a:ext>
                </a:extLst>
              </a:tr>
            </a:tbl>
          </a:graphicData>
        </a:graphic>
      </p:graphicFrame>
    </p:spTree>
    <p:extLst>
      <p:ext uri="{BB962C8B-B14F-4D97-AF65-F5344CB8AC3E}">
        <p14:creationId xmlns:p14="http://schemas.microsoft.com/office/powerpoint/2010/main" val="2054802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D2BCC59-536D-4892-7912-D5A02844C8EC}"/>
              </a:ext>
            </a:extLst>
          </p:cNvPr>
          <p:cNvGraphicFramePr>
            <a:graphicFrameLocks noGrp="1"/>
          </p:cNvGraphicFramePr>
          <p:nvPr>
            <p:extLst>
              <p:ext uri="{D42A27DB-BD31-4B8C-83A1-F6EECF244321}">
                <p14:modId xmlns:p14="http://schemas.microsoft.com/office/powerpoint/2010/main" val="2354154443"/>
              </p:ext>
            </p:extLst>
          </p:nvPr>
        </p:nvGraphicFramePr>
        <p:xfrm>
          <a:off x="609600" y="2388870"/>
          <a:ext cx="10972800" cy="2080260"/>
        </p:xfrm>
        <a:graphic>
          <a:graphicData uri="http://schemas.openxmlformats.org/drawingml/2006/table">
            <a:tbl>
              <a:tblPr/>
              <a:tblGrid>
                <a:gridCol w="2743200">
                  <a:extLst>
                    <a:ext uri="{9D8B030D-6E8A-4147-A177-3AD203B41FA5}">
                      <a16:colId xmlns:a16="http://schemas.microsoft.com/office/drawing/2014/main" val="2060369177"/>
                    </a:ext>
                  </a:extLst>
                </a:gridCol>
                <a:gridCol w="2743200">
                  <a:extLst>
                    <a:ext uri="{9D8B030D-6E8A-4147-A177-3AD203B41FA5}">
                      <a16:colId xmlns:a16="http://schemas.microsoft.com/office/drawing/2014/main" val="817494679"/>
                    </a:ext>
                  </a:extLst>
                </a:gridCol>
                <a:gridCol w="2743200">
                  <a:extLst>
                    <a:ext uri="{9D8B030D-6E8A-4147-A177-3AD203B41FA5}">
                      <a16:colId xmlns:a16="http://schemas.microsoft.com/office/drawing/2014/main" val="2250227097"/>
                    </a:ext>
                  </a:extLst>
                </a:gridCol>
                <a:gridCol w="2743200">
                  <a:extLst>
                    <a:ext uri="{9D8B030D-6E8A-4147-A177-3AD203B41FA5}">
                      <a16:colId xmlns:a16="http://schemas.microsoft.com/office/drawing/2014/main" val="399505319"/>
                    </a:ext>
                  </a:extLst>
                </a:gridCol>
              </a:tblGrid>
              <a:tr h="0">
                <a:tc>
                  <a:txBody>
                    <a:bodyPr/>
                    <a:lstStyle/>
                    <a:p>
                      <a:pPr>
                        <a:buNone/>
                      </a:pPr>
                      <a:r>
                        <a:rPr lang="en-GB" dirty="0"/>
                        <a:t>Operator</a:t>
                      </a:r>
                    </a:p>
                  </a:txBody>
                  <a:tcPr anchor="ctr">
                    <a:lnL>
                      <a:noFill/>
                    </a:lnL>
                    <a:lnR>
                      <a:noFill/>
                    </a:lnR>
                    <a:lnT>
                      <a:noFill/>
                    </a:lnT>
                    <a:lnB>
                      <a:noFill/>
                    </a:lnB>
                    <a:noFill/>
                  </a:tcPr>
                </a:tc>
                <a:tc>
                  <a:txBody>
                    <a:bodyPr/>
                    <a:lstStyle/>
                    <a:p>
                      <a:pPr>
                        <a:buNone/>
                      </a:pPr>
                      <a:r>
                        <a:rPr lang="en-GB"/>
                        <a:t>Description</a:t>
                      </a:r>
                    </a:p>
                  </a:txBody>
                  <a:tcPr anchor="ctr">
                    <a:lnL>
                      <a:noFill/>
                    </a:lnL>
                    <a:lnR>
                      <a:noFill/>
                    </a:lnR>
                    <a:lnT>
                      <a:noFill/>
                    </a:lnT>
                    <a:lnB>
                      <a:noFill/>
                    </a:lnB>
                    <a:noFill/>
                  </a:tcPr>
                </a:tc>
                <a:tc>
                  <a:txBody>
                    <a:bodyPr/>
                    <a:lstStyle/>
                    <a:p>
                      <a:pPr>
                        <a:buNone/>
                      </a:pPr>
                      <a:r>
                        <a:rPr lang="en-GB"/>
                        <a:t>Example</a:t>
                      </a:r>
                    </a:p>
                  </a:txBody>
                  <a:tcPr anchor="ctr">
                    <a:lnL>
                      <a:noFill/>
                    </a:lnL>
                    <a:lnR>
                      <a:noFill/>
                    </a:lnR>
                    <a:lnT>
                      <a:noFill/>
                    </a:lnT>
                    <a:lnB>
                      <a:noFill/>
                    </a:lnB>
                    <a:noFill/>
                  </a:tcPr>
                </a:tc>
                <a:tc>
                  <a:txBody>
                    <a:bodyPr/>
                    <a:lstStyle/>
                    <a:p>
                      <a:pPr>
                        <a:buNone/>
                      </a:pPr>
                      <a:r>
                        <a:rPr lang="en-GB"/>
                        <a:t>Result</a:t>
                      </a:r>
                    </a:p>
                  </a:txBody>
                  <a:tcPr anchor="ctr">
                    <a:lnL>
                      <a:noFill/>
                    </a:lnL>
                    <a:lnR>
                      <a:noFill/>
                    </a:lnR>
                    <a:lnT>
                      <a:noFill/>
                    </a:lnT>
                    <a:lnB>
                      <a:noFill/>
                    </a:lnB>
                    <a:noFill/>
                  </a:tcPr>
                </a:tc>
                <a:extLst>
                  <a:ext uri="{0D108BD9-81ED-4DB2-BD59-A6C34878D82A}">
                    <a16:rowId xmlns:a16="http://schemas.microsoft.com/office/drawing/2014/main" val="2958420470"/>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Equal to</a:t>
                      </a:r>
                    </a:p>
                  </a:txBody>
                  <a:tcPr anchor="ctr">
                    <a:lnL>
                      <a:noFill/>
                    </a:lnL>
                    <a:lnR>
                      <a:noFill/>
                    </a:lnR>
                    <a:lnT>
                      <a:noFill/>
                    </a:lnT>
                    <a:lnB>
                      <a:noFill/>
                    </a:lnB>
                    <a:noFill/>
                  </a:tcPr>
                </a:tc>
                <a:tc>
                  <a:txBody>
                    <a:bodyPr/>
                    <a:lstStyle/>
                    <a:p>
                      <a:pPr>
                        <a:buNone/>
                      </a:pPr>
                      <a:r>
                        <a:rPr lang="en-GB"/>
                        <a:t>3 == 3</a:t>
                      </a:r>
                    </a:p>
                  </a:txBody>
                  <a:tcPr anchor="ctr">
                    <a:lnL>
                      <a:noFill/>
                    </a:lnL>
                    <a:lnR>
                      <a:noFill/>
                    </a:lnR>
                    <a:lnT>
                      <a:noFill/>
                    </a:lnT>
                    <a:lnB>
                      <a:noFill/>
                    </a:lnB>
                    <a:noFill/>
                  </a:tcPr>
                </a:tc>
                <a:tc>
                  <a:txBody>
                    <a:bodyPr/>
                    <a:lstStyle/>
                    <a:p>
                      <a:pPr>
                        <a:buNone/>
                      </a:pPr>
                      <a:r>
                        <a:rPr lang="en-GB"/>
                        <a:t>True</a:t>
                      </a:r>
                    </a:p>
                  </a:txBody>
                  <a:tcPr anchor="ctr">
                    <a:lnL>
                      <a:noFill/>
                    </a:lnL>
                    <a:lnR>
                      <a:noFill/>
                    </a:lnR>
                    <a:lnT>
                      <a:noFill/>
                    </a:lnT>
                    <a:lnB>
                      <a:noFill/>
                    </a:lnB>
                    <a:noFill/>
                  </a:tcPr>
                </a:tc>
                <a:extLst>
                  <a:ext uri="{0D108BD9-81ED-4DB2-BD59-A6C34878D82A}">
                    <a16:rowId xmlns:a16="http://schemas.microsoft.com/office/drawing/2014/main" val="1831419825"/>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dirty="0"/>
                        <a:t>Not equal to</a:t>
                      </a:r>
                    </a:p>
                  </a:txBody>
                  <a:tcPr anchor="ctr">
                    <a:lnL>
                      <a:noFill/>
                    </a:lnL>
                    <a:lnR>
                      <a:noFill/>
                    </a:lnR>
                    <a:lnT>
                      <a:noFill/>
                    </a:lnT>
                    <a:lnB>
                      <a:noFill/>
                    </a:lnB>
                    <a:noFill/>
                  </a:tcPr>
                </a:tc>
                <a:tc>
                  <a:txBody>
                    <a:bodyPr/>
                    <a:lstStyle/>
                    <a:p>
                      <a:pPr>
                        <a:buNone/>
                      </a:pPr>
                      <a:r>
                        <a:rPr lang="en-GB"/>
                        <a:t>4 != 5</a:t>
                      </a:r>
                    </a:p>
                  </a:txBody>
                  <a:tcPr anchor="ctr">
                    <a:lnL>
                      <a:noFill/>
                    </a:lnL>
                    <a:lnR>
                      <a:noFill/>
                    </a:lnR>
                    <a:lnT>
                      <a:noFill/>
                    </a:lnT>
                    <a:lnB>
                      <a:noFill/>
                    </a:lnB>
                    <a:noFill/>
                  </a:tcPr>
                </a:tc>
                <a:tc>
                  <a:txBody>
                    <a:bodyPr/>
                    <a:lstStyle/>
                    <a:p>
                      <a:pPr>
                        <a:buNone/>
                      </a:pPr>
                      <a:r>
                        <a:rPr lang="en-GB"/>
                        <a:t>True</a:t>
                      </a:r>
                    </a:p>
                  </a:txBody>
                  <a:tcPr anchor="ctr">
                    <a:lnL>
                      <a:noFill/>
                    </a:lnL>
                    <a:lnR>
                      <a:noFill/>
                    </a:lnR>
                    <a:lnT>
                      <a:noFill/>
                    </a:lnT>
                    <a:lnB>
                      <a:noFill/>
                    </a:lnB>
                    <a:noFill/>
                  </a:tcPr>
                </a:tc>
                <a:extLst>
                  <a:ext uri="{0D108BD9-81ED-4DB2-BD59-A6C34878D82A}">
                    <a16:rowId xmlns:a16="http://schemas.microsoft.com/office/drawing/2014/main" val="2007881164"/>
                  </a:ext>
                </a:extLst>
              </a:tr>
              <a:tr h="0">
                <a:tc>
                  <a:txBody>
                    <a:bodyPr/>
                    <a:lstStyle/>
                    <a:p>
                      <a:pPr>
                        <a:buNone/>
                      </a:pPr>
                      <a:r>
                        <a:rPr lang="en-GB"/>
                        <a:t>&gt;</a:t>
                      </a:r>
                    </a:p>
                  </a:txBody>
                  <a:tcPr anchor="ctr">
                    <a:lnL>
                      <a:noFill/>
                    </a:lnL>
                    <a:lnR>
                      <a:noFill/>
                    </a:lnR>
                    <a:lnT>
                      <a:noFill/>
                    </a:lnT>
                    <a:lnB>
                      <a:noFill/>
                    </a:lnB>
                    <a:noFill/>
                  </a:tcPr>
                </a:tc>
                <a:tc>
                  <a:txBody>
                    <a:bodyPr/>
                    <a:lstStyle/>
                    <a:p>
                      <a:pPr>
                        <a:buNone/>
                      </a:pPr>
                      <a:r>
                        <a:rPr lang="en-GB" dirty="0"/>
                        <a:t>Greater than</a:t>
                      </a:r>
                    </a:p>
                  </a:txBody>
                  <a:tcPr anchor="ctr">
                    <a:lnL>
                      <a:noFill/>
                    </a:lnL>
                    <a:lnR>
                      <a:noFill/>
                    </a:lnR>
                    <a:lnT>
                      <a:noFill/>
                    </a:lnT>
                    <a:lnB>
                      <a:noFill/>
                    </a:lnB>
                    <a:noFill/>
                  </a:tcPr>
                </a:tc>
                <a:tc>
                  <a:txBody>
                    <a:bodyPr/>
                    <a:lstStyle/>
                    <a:p>
                      <a:pPr>
                        <a:buNone/>
                      </a:pPr>
                      <a:r>
                        <a:rPr lang="en-GB"/>
                        <a:t>5 &gt; 3</a:t>
                      </a:r>
                    </a:p>
                  </a:txBody>
                  <a:tcPr anchor="ctr">
                    <a:lnL>
                      <a:noFill/>
                    </a:lnL>
                    <a:lnR>
                      <a:noFill/>
                    </a:lnR>
                    <a:lnT>
                      <a:noFill/>
                    </a:lnT>
                    <a:lnB>
                      <a:noFill/>
                    </a:lnB>
                    <a:noFill/>
                  </a:tcPr>
                </a:tc>
                <a:tc>
                  <a:txBody>
                    <a:bodyPr/>
                    <a:lstStyle/>
                    <a:p>
                      <a:pPr>
                        <a:buNone/>
                      </a:pPr>
                      <a:r>
                        <a:rPr lang="en-GB"/>
                        <a:t>True</a:t>
                      </a:r>
                    </a:p>
                  </a:txBody>
                  <a:tcPr anchor="ctr">
                    <a:lnL>
                      <a:noFill/>
                    </a:lnL>
                    <a:lnR>
                      <a:noFill/>
                    </a:lnR>
                    <a:lnT>
                      <a:noFill/>
                    </a:lnT>
                    <a:lnB>
                      <a:noFill/>
                    </a:lnB>
                    <a:noFill/>
                  </a:tcPr>
                </a:tc>
                <a:extLst>
                  <a:ext uri="{0D108BD9-81ED-4DB2-BD59-A6C34878D82A}">
                    <a16:rowId xmlns:a16="http://schemas.microsoft.com/office/drawing/2014/main" val="3749680897"/>
                  </a:ext>
                </a:extLst>
              </a:tr>
              <a:tr h="0">
                <a:tc>
                  <a:txBody>
                    <a:bodyPr/>
                    <a:lstStyle/>
                    <a:p>
                      <a:pPr>
                        <a:buNone/>
                      </a:pPr>
                      <a:r>
                        <a:rPr lang="en-GB"/>
                        <a:t>&lt;</a:t>
                      </a:r>
                    </a:p>
                  </a:txBody>
                  <a:tcPr anchor="ctr">
                    <a:lnL>
                      <a:noFill/>
                    </a:lnL>
                    <a:lnR>
                      <a:noFill/>
                    </a:lnR>
                    <a:lnT>
                      <a:noFill/>
                    </a:lnT>
                    <a:lnB>
                      <a:noFill/>
                    </a:lnB>
                    <a:noFill/>
                  </a:tcPr>
                </a:tc>
                <a:tc>
                  <a:txBody>
                    <a:bodyPr/>
                    <a:lstStyle/>
                    <a:p>
                      <a:pPr>
                        <a:buNone/>
                      </a:pPr>
                      <a:r>
                        <a:rPr lang="en-GB"/>
                        <a:t>Less than</a:t>
                      </a:r>
                    </a:p>
                  </a:txBody>
                  <a:tcPr anchor="ctr">
                    <a:lnL>
                      <a:noFill/>
                    </a:lnL>
                    <a:lnR>
                      <a:noFill/>
                    </a:lnR>
                    <a:lnT>
                      <a:noFill/>
                    </a:lnT>
                    <a:lnB>
                      <a:noFill/>
                    </a:lnB>
                    <a:noFill/>
                  </a:tcPr>
                </a:tc>
                <a:tc>
                  <a:txBody>
                    <a:bodyPr/>
                    <a:lstStyle/>
                    <a:p>
                      <a:pPr>
                        <a:buNone/>
                      </a:pPr>
                      <a:r>
                        <a:rPr lang="en-GB"/>
                        <a:t>2 &lt; 7</a:t>
                      </a:r>
                    </a:p>
                  </a:txBody>
                  <a:tcPr anchor="ctr">
                    <a:lnL>
                      <a:noFill/>
                    </a:lnL>
                    <a:lnR>
                      <a:noFill/>
                    </a:lnR>
                    <a:lnT>
                      <a:noFill/>
                    </a:lnT>
                    <a:lnB>
                      <a:noFill/>
                    </a:lnB>
                    <a:noFill/>
                  </a:tcPr>
                </a:tc>
                <a:tc>
                  <a:txBody>
                    <a:bodyPr/>
                    <a:lstStyle/>
                    <a:p>
                      <a:pPr>
                        <a:buNone/>
                      </a:pPr>
                      <a:r>
                        <a:rPr lang="en-GB"/>
                        <a:t>True</a:t>
                      </a:r>
                    </a:p>
                  </a:txBody>
                  <a:tcPr anchor="ctr">
                    <a:lnL>
                      <a:noFill/>
                    </a:lnL>
                    <a:lnR>
                      <a:noFill/>
                    </a:lnR>
                    <a:lnT>
                      <a:noFill/>
                    </a:lnT>
                    <a:lnB>
                      <a:noFill/>
                    </a:lnB>
                    <a:noFill/>
                  </a:tcPr>
                </a:tc>
                <a:extLst>
                  <a:ext uri="{0D108BD9-81ED-4DB2-BD59-A6C34878D82A}">
                    <a16:rowId xmlns:a16="http://schemas.microsoft.com/office/drawing/2014/main" val="2353673864"/>
                  </a:ext>
                </a:extLst>
              </a:tr>
              <a:tr h="0">
                <a:tc>
                  <a:txBody>
                    <a:bodyPr/>
                    <a:lstStyle/>
                    <a:p>
                      <a:pPr>
                        <a:buNone/>
                      </a:pPr>
                      <a:r>
                        <a:rPr lang="en-GB" dirty="0"/>
                        <a:t>&gt;=</a:t>
                      </a:r>
                    </a:p>
                  </a:txBody>
                  <a:tcPr anchor="ctr">
                    <a:lnL>
                      <a:noFill/>
                    </a:lnL>
                    <a:lnR>
                      <a:noFill/>
                    </a:lnR>
                    <a:lnT>
                      <a:noFill/>
                    </a:lnT>
                    <a:lnB>
                      <a:noFill/>
                    </a:lnB>
                    <a:noFill/>
                  </a:tcPr>
                </a:tc>
                <a:tc>
                  <a:txBody>
                    <a:bodyPr/>
                    <a:lstStyle/>
                    <a:p>
                      <a:pPr>
                        <a:buNone/>
                      </a:pPr>
                      <a:r>
                        <a:rPr lang="en-GB"/>
                        <a:t>Greater or equal</a:t>
                      </a:r>
                    </a:p>
                  </a:txBody>
                  <a:tcPr anchor="ctr">
                    <a:lnL>
                      <a:noFill/>
                    </a:lnL>
                    <a:lnR>
                      <a:noFill/>
                    </a:lnR>
                    <a:lnT>
                      <a:noFill/>
                    </a:lnT>
                    <a:lnB>
                      <a:noFill/>
                    </a:lnB>
                    <a:noFill/>
                  </a:tcPr>
                </a:tc>
                <a:tc>
                  <a:txBody>
                    <a:bodyPr/>
                    <a:lstStyle/>
                    <a:p>
                      <a:pPr>
                        <a:buNone/>
                      </a:pPr>
                      <a:r>
                        <a:rPr lang="en-GB"/>
                        <a:t>5 &gt;= 5</a:t>
                      </a:r>
                    </a:p>
                  </a:txBody>
                  <a:tcPr anchor="ctr">
                    <a:lnL>
                      <a:noFill/>
                    </a:lnL>
                    <a:lnR>
                      <a:noFill/>
                    </a:lnR>
                    <a:lnT>
                      <a:noFill/>
                    </a:lnT>
                    <a:lnB>
                      <a:noFill/>
                    </a:lnB>
                    <a:noFill/>
                  </a:tcPr>
                </a:tc>
                <a:tc>
                  <a:txBody>
                    <a:bodyPr/>
                    <a:lstStyle/>
                    <a:p>
                      <a:pPr>
                        <a:buNone/>
                      </a:pPr>
                      <a:r>
                        <a:rPr lang="en-GB"/>
                        <a:t>True</a:t>
                      </a:r>
                    </a:p>
                  </a:txBody>
                  <a:tcPr anchor="ctr">
                    <a:lnL>
                      <a:noFill/>
                    </a:lnL>
                    <a:lnR>
                      <a:noFill/>
                    </a:lnR>
                    <a:lnT>
                      <a:noFill/>
                    </a:lnT>
                    <a:lnB>
                      <a:noFill/>
                    </a:lnB>
                    <a:noFill/>
                  </a:tcPr>
                </a:tc>
                <a:extLst>
                  <a:ext uri="{0D108BD9-81ED-4DB2-BD59-A6C34878D82A}">
                    <a16:rowId xmlns:a16="http://schemas.microsoft.com/office/drawing/2014/main" val="1738945595"/>
                  </a:ext>
                </a:extLst>
              </a:tr>
              <a:tr h="0">
                <a:tc>
                  <a:txBody>
                    <a:bodyPr/>
                    <a:lstStyle/>
                    <a:p>
                      <a:pPr>
                        <a:buNone/>
                      </a:pPr>
                      <a:r>
                        <a:rPr lang="en-GB" dirty="0"/>
                        <a:t>&lt;=</a:t>
                      </a:r>
                    </a:p>
                  </a:txBody>
                  <a:tcPr anchor="ctr">
                    <a:lnL>
                      <a:noFill/>
                    </a:lnL>
                    <a:lnR>
                      <a:noFill/>
                    </a:lnR>
                    <a:lnT>
                      <a:noFill/>
                    </a:lnT>
                    <a:lnB>
                      <a:noFill/>
                    </a:lnB>
                    <a:noFill/>
                  </a:tcPr>
                </a:tc>
                <a:tc>
                  <a:txBody>
                    <a:bodyPr/>
                    <a:lstStyle/>
                    <a:p>
                      <a:pPr>
                        <a:buNone/>
                      </a:pPr>
                      <a:r>
                        <a:rPr lang="en-GB"/>
                        <a:t>Less or equal</a:t>
                      </a:r>
                    </a:p>
                  </a:txBody>
                  <a:tcPr anchor="ctr">
                    <a:lnL>
                      <a:noFill/>
                    </a:lnL>
                    <a:lnR>
                      <a:noFill/>
                    </a:lnR>
                    <a:lnT>
                      <a:noFill/>
                    </a:lnT>
                    <a:lnB>
                      <a:noFill/>
                    </a:lnB>
                    <a:noFill/>
                  </a:tcPr>
                </a:tc>
                <a:tc>
                  <a:txBody>
                    <a:bodyPr/>
                    <a:lstStyle/>
                    <a:p>
                      <a:pPr>
                        <a:buNone/>
                      </a:pPr>
                      <a:r>
                        <a:rPr lang="en-GB"/>
                        <a:t>4 &lt;= 6</a:t>
                      </a:r>
                    </a:p>
                  </a:txBody>
                  <a:tcPr anchor="ctr">
                    <a:lnL>
                      <a:noFill/>
                    </a:lnL>
                    <a:lnR>
                      <a:noFill/>
                    </a:lnR>
                    <a:lnT>
                      <a:noFill/>
                    </a:lnT>
                    <a:lnB>
                      <a:noFill/>
                    </a:lnB>
                    <a:noFill/>
                  </a:tcPr>
                </a:tc>
                <a:tc>
                  <a:txBody>
                    <a:bodyPr/>
                    <a:lstStyle/>
                    <a:p>
                      <a:pPr>
                        <a:buNone/>
                      </a:pPr>
                      <a:r>
                        <a:rPr lang="en-GB" dirty="0"/>
                        <a:t>True</a:t>
                      </a:r>
                    </a:p>
                  </a:txBody>
                  <a:tcPr anchor="ctr">
                    <a:lnL>
                      <a:noFill/>
                    </a:lnL>
                    <a:lnR>
                      <a:noFill/>
                    </a:lnR>
                    <a:lnT>
                      <a:noFill/>
                    </a:lnT>
                    <a:lnB>
                      <a:noFill/>
                    </a:lnB>
                    <a:noFill/>
                  </a:tcPr>
                </a:tc>
                <a:extLst>
                  <a:ext uri="{0D108BD9-81ED-4DB2-BD59-A6C34878D82A}">
                    <a16:rowId xmlns:a16="http://schemas.microsoft.com/office/drawing/2014/main" val="2879409195"/>
                  </a:ext>
                </a:extLst>
              </a:tr>
            </a:tbl>
          </a:graphicData>
        </a:graphic>
      </p:graphicFrame>
      <p:sp>
        <p:nvSpPr>
          <p:cNvPr id="5" name="Title 1">
            <a:extLst>
              <a:ext uri="{FF2B5EF4-FFF2-40B4-BE49-F238E27FC236}">
                <a16:creationId xmlns:a16="http://schemas.microsoft.com/office/drawing/2014/main" id="{710AE009-B557-4CE6-2C6E-C8646F4B37C9}"/>
              </a:ext>
            </a:extLst>
          </p:cNvPr>
          <p:cNvSpPr>
            <a:spLocks noGrp="1"/>
          </p:cNvSpPr>
          <p:nvPr>
            <p:ph type="title"/>
          </p:nvPr>
        </p:nvSpPr>
        <p:spPr/>
        <p:txBody>
          <a:bodyPr/>
          <a:lstStyle/>
          <a:p>
            <a:r>
              <a:rPr lang="en-GB" dirty="0"/>
              <a:t>COMPARISON OPERATORS</a:t>
            </a:r>
          </a:p>
        </p:txBody>
      </p:sp>
    </p:spTree>
    <p:extLst>
      <p:ext uri="{BB962C8B-B14F-4D97-AF65-F5344CB8AC3E}">
        <p14:creationId xmlns:p14="http://schemas.microsoft.com/office/powerpoint/2010/main" val="244541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74BB260-C3EE-FBE9-ABC8-DAFC2EAB633F}"/>
              </a:ext>
            </a:extLst>
          </p:cNvPr>
          <p:cNvGraphicFramePr>
            <a:graphicFrameLocks noGrp="1"/>
          </p:cNvGraphicFramePr>
          <p:nvPr/>
        </p:nvGraphicFramePr>
        <p:xfrm>
          <a:off x="609600" y="2137093"/>
          <a:ext cx="10972800" cy="2674620"/>
        </p:xfrm>
        <a:graphic>
          <a:graphicData uri="http://schemas.openxmlformats.org/drawingml/2006/table">
            <a:tbl>
              <a:tblPr/>
              <a:tblGrid>
                <a:gridCol w="3657600">
                  <a:extLst>
                    <a:ext uri="{9D8B030D-6E8A-4147-A177-3AD203B41FA5}">
                      <a16:colId xmlns:a16="http://schemas.microsoft.com/office/drawing/2014/main" val="4168126730"/>
                    </a:ext>
                  </a:extLst>
                </a:gridCol>
                <a:gridCol w="3657600">
                  <a:extLst>
                    <a:ext uri="{9D8B030D-6E8A-4147-A177-3AD203B41FA5}">
                      <a16:colId xmlns:a16="http://schemas.microsoft.com/office/drawing/2014/main" val="1546886800"/>
                    </a:ext>
                  </a:extLst>
                </a:gridCol>
                <a:gridCol w="3657600">
                  <a:extLst>
                    <a:ext uri="{9D8B030D-6E8A-4147-A177-3AD203B41FA5}">
                      <a16:colId xmlns:a16="http://schemas.microsoft.com/office/drawing/2014/main" val="541392367"/>
                    </a:ext>
                  </a:extLst>
                </a:gridCol>
              </a:tblGrid>
              <a:tr h="0">
                <a:tc>
                  <a:txBody>
                    <a:bodyPr/>
                    <a:lstStyle/>
                    <a:p>
                      <a:pPr>
                        <a:buNone/>
                      </a:pPr>
                      <a:r>
                        <a:rPr lang="en-GB"/>
                        <a:t>Operator</a:t>
                      </a:r>
                    </a:p>
                  </a:txBody>
                  <a:tcPr anchor="ctr">
                    <a:lnL>
                      <a:noFill/>
                    </a:lnL>
                    <a:lnR>
                      <a:noFill/>
                    </a:lnR>
                    <a:lnT>
                      <a:noFill/>
                    </a:lnT>
                    <a:lnB>
                      <a:noFill/>
                    </a:lnB>
                    <a:noFill/>
                  </a:tcPr>
                </a:tc>
                <a:tc>
                  <a:txBody>
                    <a:bodyPr/>
                    <a:lstStyle/>
                    <a:p>
                      <a:pPr>
                        <a:buNone/>
                      </a:pPr>
                      <a:r>
                        <a:rPr lang="en-GB"/>
                        <a:t>Description</a:t>
                      </a:r>
                    </a:p>
                  </a:txBody>
                  <a:tcPr anchor="ctr">
                    <a:lnL>
                      <a:noFill/>
                    </a:lnL>
                    <a:lnR>
                      <a:noFill/>
                    </a:lnR>
                    <a:lnT>
                      <a:noFill/>
                    </a:lnT>
                    <a:lnB>
                      <a:noFill/>
                    </a:lnB>
                    <a:noFill/>
                  </a:tcPr>
                </a:tc>
                <a:tc>
                  <a:txBody>
                    <a:bodyPr/>
                    <a:lstStyle/>
                    <a:p>
                      <a:pPr>
                        <a:buNone/>
                      </a:pPr>
                      <a:r>
                        <a:rPr lang="en-GB"/>
                        <a:t>Equivalent To</a:t>
                      </a:r>
                    </a:p>
                  </a:txBody>
                  <a:tcPr anchor="ctr">
                    <a:lnL>
                      <a:noFill/>
                    </a:lnL>
                    <a:lnR>
                      <a:noFill/>
                    </a:lnR>
                    <a:lnT>
                      <a:noFill/>
                    </a:lnT>
                    <a:lnB>
                      <a:noFill/>
                    </a:lnB>
                    <a:noFill/>
                  </a:tcPr>
                </a:tc>
                <a:extLst>
                  <a:ext uri="{0D108BD9-81ED-4DB2-BD59-A6C34878D82A}">
                    <a16:rowId xmlns:a16="http://schemas.microsoft.com/office/drawing/2014/main" val="2294138357"/>
                  </a:ext>
                </a:extLst>
              </a:tr>
              <a:tr h="0">
                <a:tc>
                  <a:txBody>
                    <a:bodyPr/>
                    <a:lstStyle/>
                    <a:p>
                      <a:pPr>
                        <a:buNone/>
                      </a:pPr>
                      <a:r>
                        <a:rPr lang="en-GB" dirty="0"/>
                        <a:t>=</a:t>
                      </a:r>
                    </a:p>
                  </a:txBody>
                  <a:tcPr anchor="ctr">
                    <a:lnL>
                      <a:noFill/>
                    </a:lnL>
                    <a:lnR>
                      <a:noFill/>
                    </a:lnR>
                    <a:lnT>
                      <a:noFill/>
                    </a:lnT>
                    <a:lnB>
                      <a:noFill/>
                    </a:lnB>
                    <a:noFill/>
                  </a:tcPr>
                </a:tc>
                <a:tc>
                  <a:txBody>
                    <a:bodyPr/>
                    <a:lstStyle/>
                    <a:p>
                      <a:pPr>
                        <a:buNone/>
                      </a:pPr>
                      <a:r>
                        <a:rPr lang="en-GB"/>
                        <a:t>Assign value</a:t>
                      </a:r>
                    </a:p>
                  </a:txBody>
                  <a:tcPr anchor="ctr">
                    <a:lnL>
                      <a:noFill/>
                    </a:lnL>
                    <a:lnR>
                      <a:noFill/>
                    </a:lnR>
                    <a:lnT>
                      <a:noFill/>
                    </a:lnT>
                    <a:lnB>
                      <a:noFill/>
                    </a:lnB>
                    <a:noFill/>
                  </a:tcPr>
                </a:tc>
                <a:tc>
                  <a:txBody>
                    <a:bodyPr/>
                    <a:lstStyle/>
                    <a:p>
                      <a:pPr>
                        <a:buNone/>
                      </a:pPr>
                      <a:r>
                        <a:rPr lang="en-GB"/>
                        <a:t>x = 5</a:t>
                      </a:r>
                    </a:p>
                  </a:txBody>
                  <a:tcPr anchor="ctr">
                    <a:lnL>
                      <a:noFill/>
                    </a:lnL>
                    <a:lnR>
                      <a:noFill/>
                    </a:lnR>
                    <a:lnT>
                      <a:noFill/>
                    </a:lnT>
                    <a:lnB>
                      <a:noFill/>
                    </a:lnB>
                    <a:noFill/>
                  </a:tcPr>
                </a:tc>
                <a:extLst>
                  <a:ext uri="{0D108BD9-81ED-4DB2-BD59-A6C34878D82A}">
                    <a16:rowId xmlns:a16="http://schemas.microsoft.com/office/drawing/2014/main" val="2704816484"/>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Add and assign</a:t>
                      </a:r>
                    </a:p>
                  </a:txBody>
                  <a:tcPr anchor="ctr">
                    <a:lnL>
                      <a:noFill/>
                    </a:lnL>
                    <a:lnR>
                      <a:noFill/>
                    </a:lnR>
                    <a:lnT>
                      <a:noFill/>
                    </a:lnT>
                    <a:lnB>
                      <a:noFill/>
                    </a:lnB>
                    <a:noFill/>
                  </a:tcPr>
                </a:tc>
                <a:tc>
                  <a:txBody>
                    <a:bodyPr/>
                    <a:lstStyle/>
                    <a:p>
                      <a:pPr>
                        <a:buNone/>
                      </a:pPr>
                      <a:r>
                        <a:rPr lang="en-GB"/>
                        <a:t>x += 3 → x = x+3</a:t>
                      </a:r>
                    </a:p>
                  </a:txBody>
                  <a:tcPr anchor="ctr">
                    <a:lnL>
                      <a:noFill/>
                    </a:lnL>
                    <a:lnR>
                      <a:noFill/>
                    </a:lnR>
                    <a:lnT>
                      <a:noFill/>
                    </a:lnT>
                    <a:lnB>
                      <a:noFill/>
                    </a:lnB>
                    <a:noFill/>
                  </a:tcPr>
                </a:tc>
                <a:extLst>
                  <a:ext uri="{0D108BD9-81ED-4DB2-BD59-A6C34878D82A}">
                    <a16:rowId xmlns:a16="http://schemas.microsoft.com/office/drawing/2014/main" val="236500043"/>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Subtract and assign</a:t>
                      </a:r>
                    </a:p>
                  </a:txBody>
                  <a:tcPr anchor="ctr">
                    <a:lnL>
                      <a:noFill/>
                    </a:lnL>
                    <a:lnR>
                      <a:noFill/>
                    </a:lnR>
                    <a:lnT>
                      <a:noFill/>
                    </a:lnT>
                    <a:lnB>
                      <a:noFill/>
                    </a:lnB>
                    <a:noFill/>
                  </a:tcPr>
                </a:tc>
                <a:tc>
                  <a:txBody>
                    <a:bodyPr/>
                    <a:lstStyle/>
                    <a:p>
                      <a:pPr>
                        <a:buNone/>
                      </a:pPr>
                      <a:r>
                        <a:rPr lang="en-GB" dirty="0"/>
                        <a:t>x -= 2 → x = x-2</a:t>
                      </a:r>
                    </a:p>
                  </a:txBody>
                  <a:tcPr anchor="ctr">
                    <a:lnL>
                      <a:noFill/>
                    </a:lnL>
                    <a:lnR>
                      <a:noFill/>
                    </a:lnR>
                    <a:lnT>
                      <a:noFill/>
                    </a:lnT>
                    <a:lnB>
                      <a:noFill/>
                    </a:lnB>
                    <a:noFill/>
                  </a:tcPr>
                </a:tc>
                <a:extLst>
                  <a:ext uri="{0D108BD9-81ED-4DB2-BD59-A6C34878D82A}">
                    <a16:rowId xmlns:a16="http://schemas.microsoft.com/office/drawing/2014/main" val="2666787336"/>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Multiply and assign</a:t>
                      </a:r>
                    </a:p>
                  </a:txBody>
                  <a:tcPr anchor="ctr">
                    <a:lnL>
                      <a:noFill/>
                    </a:lnL>
                    <a:lnR>
                      <a:noFill/>
                    </a:lnR>
                    <a:lnT>
                      <a:noFill/>
                    </a:lnT>
                    <a:lnB>
                      <a:noFill/>
                    </a:lnB>
                    <a:noFill/>
                  </a:tcPr>
                </a:tc>
                <a:tc>
                  <a:txBody>
                    <a:bodyPr/>
                    <a:lstStyle/>
                    <a:p>
                      <a:pPr>
                        <a:buNone/>
                      </a:pPr>
                      <a:r>
                        <a:rPr lang="en-GB"/>
                        <a:t>x *= 4 → x = x*4</a:t>
                      </a:r>
                    </a:p>
                  </a:txBody>
                  <a:tcPr anchor="ctr">
                    <a:lnL>
                      <a:noFill/>
                    </a:lnL>
                    <a:lnR>
                      <a:noFill/>
                    </a:lnR>
                    <a:lnT>
                      <a:noFill/>
                    </a:lnT>
                    <a:lnB>
                      <a:noFill/>
                    </a:lnB>
                    <a:noFill/>
                  </a:tcPr>
                </a:tc>
                <a:extLst>
                  <a:ext uri="{0D108BD9-81ED-4DB2-BD59-A6C34878D82A}">
                    <a16:rowId xmlns:a16="http://schemas.microsoft.com/office/drawing/2014/main" val="4049344039"/>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Divide and assign</a:t>
                      </a:r>
                    </a:p>
                  </a:txBody>
                  <a:tcPr anchor="ctr">
                    <a:lnL>
                      <a:noFill/>
                    </a:lnL>
                    <a:lnR>
                      <a:noFill/>
                    </a:lnR>
                    <a:lnT>
                      <a:noFill/>
                    </a:lnT>
                    <a:lnB>
                      <a:noFill/>
                    </a:lnB>
                    <a:noFill/>
                  </a:tcPr>
                </a:tc>
                <a:tc>
                  <a:txBody>
                    <a:bodyPr/>
                    <a:lstStyle/>
                    <a:p>
                      <a:pPr>
                        <a:buNone/>
                      </a:pPr>
                      <a:r>
                        <a:rPr lang="en-GB"/>
                        <a:t>x /= 2 → x = x/2</a:t>
                      </a:r>
                    </a:p>
                  </a:txBody>
                  <a:tcPr anchor="ctr">
                    <a:lnL>
                      <a:noFill/>
                    </a:lnL>
                    <a:lnR>
                      <a:noFill/>
                    </a:lnR>
                    <a:lnT>
                      <a:noFill/>
                    </a:lnT>
                    <a:lnB>
                      <a:noFill/>
                    </a:lnB>
                    <a:noFill/>
                  </a:tcPr>
                </a:tc>
                <a:extLst>
                  <a:ext uri="{0D108BD9-81ED-4DB2-BD59-A6C34878D82A}">
                    <a16:rowId xmlns:a16="http://schemas.microsoft.com/office/drawing/2014/main" val="3571704193"/>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Floor divide and assign</a:t>
                      </a:r>
                    </a:p>
                  </a:txBody>
                  <a:tcPr anchor="ctr">
                    <a:lnL>
                      <a:noFill/>
                    </a:lnL>
                    <a:lnR>
                      <a:noFill/>
                    </a:lnR>
                    <a:lnT>
                      <a:noFill/>
                    </a:lnT>
                    <a:lnB>
                      <a:noFill/>
                    </a:lnB>
                    <a:noFill/>
                  </a:tcPr>
                </a:tc>
                <a:tc>
                  <a:txBody>
                    <a:bodyPr/>
                    <a:lstStyle/>
                    <a:p>
                      <a:pPr>
                        <a:buNone/>
                      </a:pPr>
                      <a:r>
                        <a:rPr lang="en-GB"/>
                        <a:t>x //= 2</a:t>
                      </a:r>
                    </a:p>
                  </a:txBody>
                  <a:tcPr anchor="ctr">
                    <a:lnL>
                      <a:noFill/>
                    </a:lnL>
                    <a:lnR>
                      <a:noFill/>
                    </a:lnR>
                    <a:lnT>
                      <a:noFill/>
                    </a:lnT>
                    <a:lnB>
                      <a:noFill/>
                    </a:lnB>
                    <a:noFill/>
                  </a:tcPr>
                </a:tc>
                <a:extLst>
                  <a:ext uri="{0D108BD9-81ED-4DB2-BD59-A6C34878D82A}">
                    <a16:rowId xmlns:a16="http://schemas.microsoft.com/office/drawing/2014/main" val="4109770817"/>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Modulus and assign</a:t>
                      </a:r>
                    </a:p>
                  </a:txBody>
                  <a:tcPr anchor="ctr">
                    <a:lnL>
                      <a:noFill/>
                    </a:lnL>
                    <a:lnR>
                      <a:noFill/>
                    </a:lnR>
                    <a:lnT>
                      <a:noFill/>
                    </a:lnT>
                    <a:lnB>
                      <a:noFill/>
                    </a:lnB>
                    <a:noFill/>
                  </a:tcPr>
                </a:tc>
                <a:tc>
                  <a:txBody>
                    <a:bodyPr/>
                    <a:lstStyle/>
                    <a:p>
                      <a:pPr>
                        <a:buNone/>
                      </a:pPr>
                      <a:r>
                        <a:rPr lang="en-GB"/>
                        <a:t>x %= 3</a:t>
                      </a:r>
                    </a:p>
                  </a:txBody>
                  <a:tcPr anchor="ctr">
                    <a:lnL>
                      <a:noFill/>
                    </a:lnL>
                    <a:lnR>
                      <a:noFill/>
                    </a:lnR>
                    <a:lnT>
                      <a:noFill/>
                    </a:lnT>
                    <a:lnB>
                      <a:noFill/>
                    </a:lnB>
                    <a:noFill/>
                  </a:tcPr>
                </a:tc>
                <a:extLst>
                  <a:ext uri="{0D108BD9-81ED-4DB2-BD59-A6C34878D82A}">
                    <a16:rowId xmlns:a16="http://schemas.microsoft.com/office/drawing/2014/main" val="2699122042"/>
                  </a:ext>
                </a:extLst>
              </a:tr>
              <a:tr h="0">
                <a:tc>
                  <a:txBody>
                    <a:bodyPr/>
                    <a:lstStyle/>
                    <a:p>
                      <a:pPr>
                        <a:buNone/>
                      </a:pPr>
                      <a:r>
                        <a:rPr lang="en-GB"/>
                        <a:t>**=</a:t>
                      </a:r>
                    </a:p>
                  </a:txBody>
                  <a:tcPr anchor="ctr">
                    <a:lnL>
                      <a:noFill/>
                    </a:lnL>
                    <a:lnR>
                      <a:noFill/>
                    </a:lnR>
                    <a:lnT>
                      <a:noFill/>
                    </a:lnT>
                    <a:lnB>
                      <a:noFill/>
                    </a:lnB>
                    <a:noFill/>
                  </a:tcPr>
                </a:tc>
                <a:tc>
                  <a:txBody>
                    <a:bodyPr/>
                    <a:lstStyle/>
                    <a:p>
                      <a:pPr>
                        <a:buNone/>
                      </a:pPr>
                      <a:r>
                        <a:rPr lang="en-GB"/>
                        <a:t>Power and assign</a:t>
                      </a:r>
                    </a:p>
                  </a:txBody>
                  <a:tcPr anchor="ctr">
                    <a:lnL>
                      <a:noFill/>
                    </a:lnL>
                    <a:lnR>
                      <a:noFill/>
                    </a:lnR>
                    <a:lnT>
                      <a:noFill/>
                    </a:lnT>
                    <a:lnB>
                      <a:noFill/>
                    </a:lnB>
                    <a:noFill/>
                  </a:tcPr>
                </a:tc>
                <a:tc>
                  <a:txBody>
                    <a:bodyPr/>
                    <a:lstStyle/>
                    <a:p>
                      <a:pPr>
                        <a:buNone/>
                      </a:pPr>
                      <a:r>
                        <a:rPr lang="en-GB" dirty="0"/>
                        <a:t>x **= 2</a:t>
                      </a:r>
                    </a:p>
                  </a:txBody>
                  <a:tcPr anchor="ctr">
                    <a:lnL>
                      <a:noFill/>
                    </a:lnL>
                    <a:lnR>
                      <a:noFill/>
                    </a:lnR>
                    <a:lnT>
                      <a:noFill/>
                    </a:lnT>
                    <a:lnB>
                      <a:noFill/>
                    </a:lnB>
                    <a:noFill/>
                  </a:tcPr>
                </a:tc>
                <a:extLst>
                  <a:ext uri="{0D108BD9-81ED-4DB2-BD59-A6C34878D82A}">
                    <a16:rowId xmlns:a16="http://schemas.microsoft.com/office/drawing/2014/main" val="929035629"/>
                  </a:ext>
                </a:extLst>
              </a:tr>
            </a:tbl>
          </a:graphicData>
        </a:graphic>
      </p:graphicFrame>
      <p:sp>
        <p:nvSpPr>
          <p:cNvPr id="5" name="Title 1">
            <a:extLst>
              <a:ext uri="{FF2B5EF4-FFF2-40B4-BE49-F238E27FC236}">
                <a16:creationId xmlns:a16="http://schemas.microsoft.com/office/drawing/2014/main" id="{03409399-C966-EBEF-D944-7FA0E919F07B}"/>
              </a:ext>
            </a:extLst>
          </p:cNvPr>
          <p:cNvSpPr>
            <a:spLocks noGrp="1"/>
          </p:cNvSpPr>
          <p:nvPr>
            <p:ph type="title"/>
          </p:nvPr>
        </p:nvSpPr>
        <p:spPr>
          <a:xfrm>
            <a:off x="210354" y="65315"/>
            <a:ext cx="10147639" cy="769972"/>
          </a:xfrm>
        </p:spPr>
        <p:txBody>
          <a:bodyPr/>
          <a:lstStyle/>
          <a:p>
            <a:r>
              <a:rPr lang="en-GB" dirty="0"/>
              <a:t>ASSIGNMENT OPERATORS</a:t>
            </a:r>
          </a:p>
        </p:txBody>
      </p:sp>
    </p:spTree>
    <p:extLst>
      <p:ext uri="{BB962C8B-B14F-4D97-AF65-F5344CB8AC3E}">
        <p14:creationId xmlns:p14="http://schemas.microsoft.com/office/powerpoint/2010/main" val="213464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A7D830D-4CCA-EB4A-C54A-82BE3DC3069A}"/>
              </a:ext>
            </a:extLst>
          </p:cNvPr>
          <p:cNvGraphicFramePr>
            <a:graphicFrameLocks noGrp="1"/>
          </p:cNvGraphicFramePr>
          <p:nvPr>
            <p:extLst>
              <p:ext uri="{D42A27DB-BD31-4B8C-83A1-F6EECF244321}">
                <p14:modId xmlns:p14="http://schemas.microsoft.com/office/powerpoint/2010/main" val="2884255142"/>
              </p:ext>
            </p:extLst>
          </p:nvPr>
        </p:nvGraphicFramePr>
        <p:xfrm>
          <a:off x="704850" y="1512922"/>
          <a:ext cx="10972800" cy="1188720"/>
        </p:xfrm>
        <a:graphic>
          <a:graphicData uri="http://schemas.openxmlformats.org/drawingml/2006/table">
            <a:tbl>
              <a:tblPr/>
              <a:tblGrid>
                <a:gridCol w="2743200">
                  <a:extLst>
                    <a:ext uri="{9D8B030D-6E8A-4147-A177-3AD203B41FA5}">
                      <a16:colId xmlns:a16="http://schemas.microsoft.com/office/drawing/2014/main" val="76438238"/>
                    </a:ext>
                  </a:extLst>
                </a:gridCol>
                <a:gridCol w="2743200">
                  <a:extLst>
                    <a:ext uri="{9D8B030D-6E8A-4147-A177-3AD203B41FA5}">
                      <a16:colId xmlns:a16="http://schemas.microsoft.com/office/drawing/2014/main" val="2321677677"/>
                    </a:ext>
                  </a:extLst>
                </a:gridCol>
                <a:gridCol w="2743200">
                  <a:extLst>
                    <a:ext uri="{9D8B030D-6E8A-4147-A177-3AD203B41FA5}">
                      <a16:colId xmlns:a16="http://schemas.microsoft.com/office/drawing/2014/main" val="3641211506"/>
                    </a:ext>
                  </a:extLst>
                </a:gridCol>
                <a:gridCol w="2743200">
                  <a:extLst>
                    <a:ext uri="{9D8B030D-6E8A-4147-A177-3AD203B41FA5}">
                      <a16:colId xmlns:a16="http://schemas.microsoft.com/office/drawing/2014/main" val="507338531"/>
                    </a:ext>
                  </a:extLst>
                </a:gridCol>
              </a:tblGrid>
              <a:tr h="0">
                <a:tc>
                  <a:txBody>
                    <a:bodyPr/>
                    <a:lstStyle/>
                    <a:p>
                      <a:pPr>
                        <a:buNone/>
                      </a:pPr>
                      <a:r>
                        <a:rPr lang="en-GB"/>
                        <a:t>Operator</a:t>
                      </a:r>
                    </a:p>
                  </a:txBody>
                  <a:tcPr anchor="ctr">
                    <a:lnL>
                      <a:noFill/>
                    </a:lnL>
                    <a:lnR>
                      <a:noFill/>
                    </a:lnR>
                    <a:lnT>
                      <a:noFill/>
                    </a:lnT>
                    <a:lnB>
                      <a:noFill/>
                    </a:lnB>
                    <a:noFill/>
                  </a:tcPr>
                </a:tc>
                <a:tc>
                  <a:txBody>
                    <a:bodyPr/>
                    <a:lstStyle/>
                    <a:p>
                      <a:pPr>
                        <a:buNone/>
                      </a:pPr>
                      <a:r>
                        <a:rPr lang="en-GB" dirty="0"/>
                        <a:t>Description</a:t>
                      </a:r>
                    </a:p>
                  </a:txBody>
                  <a:tcPr anchor="ctr">
                    <a:lnL>
                      <a:noFill/>
                    </a:lnL>
                    <a:lnR>
                      <a:noFill/>
                    </a:lnR>
                    <a:lnT>
                      <a:noFill/>
                    </a:lnT>
                    <a:lnB>
                      <a:noFill/>
                    </a:lnB>
                    <a:noFill/>
                  </a:tcPr>
                </a:tc>
                <a:tc>
                  <a:txBody>
                    <a:bodyPr/>
                    <a:lstStyle/>
                    <a:p>
                      <a:pPr>
                        <a:buNone/>
                      </a:pPr>
                      <a:r>
                        <a:rPr lang="en-GB"/>
                        <a:t>Example</a:t>
                      </a:r>
                    </a:p>
                  </a:txBody>
                  <a:tcPr anchor="ctr">
                    <a:lnL>
                      <a:noFill/>
                    </a:lnL>
                    <a:lnR>
                      <a:noFill/>
                    </a:lnR>
                    <a:lnT>
                      <a:noFill/>
                    </a:lnT>
                    <a:lnB>
                      <a:noFill/>
                    </a:lnB>
                    <a:noFill/>
                  </a:tcPr>
                </a:tc>
                <a:tc>
                  <a:txBody>
                    <a:bodyPr/>
                    <a:lstStyle/>
                    <a:p>
                      <a:pPr>
                        <a:buNone/>
                      </a:pPr>
                      <a:r>
                        <a:rPr lang="en-GB"/>
                        <a:t>Result</a:t>
                      </a:r>
                    </a:p>
                  </a:txBody>
                  <a:tcPr anchor="ctr">
                    <a:lnL>
                      <a:noFill/>
                    </a:lnL>
                    <a:lnR>
                      <a:noFill/>
                    </a:lnR>
                    <a:lnT>
                      <a:noFill/>
                    </a:lnT>
                    <a:lnB>
                      <a:noFill/>
                    </a:lnB>
                    <a:noFill/>
                  </a:tcPr>
                </a:tc>
                <a:extLst>
                  <a:ext uri="{0D108BD9-81ED-4DB2-BD59-A6C34878D82A}">
                    <a16:rowId xmlns:a16="http://schemas.microsoft.com/office/drawing/2014/main" val="974474024"/>
                  </a:ext>
                </a:extLst>
              </a:tr>
              <a:tr h="0">
                <a:tc>
                  <a:txBody>
                    <a:bodyPr/>
                    <a:lstStyle/>
                    <a:p>
                      <a:pPr>
                        <a:buNone/>
                      </a:pPr>
                      <a:r>
                        <a:rPr lang="en-GB"/>
                        <a:t>and</a:t>
                      </a:r>
                    </a:p>
                  </a:txBody>
                  <a:tcPr anchor="ctr">
                    <a:lnL>
                      <a:noFill/>
                    </a:lnL>
                    <a:lnR>
                      <a:noFill/>
                    </a:lnR>
                    <a:lnT>
                      <a:noFill/>
                    </a:lnT>
                    <a:lnB>
                      <a:noFill/>
                    </a:lnB>
                    <a:noFill/>
                  </a:tcPr>
                </a:tc>
                <a:tc>
                  <a:txBody>
                    <a:bodyPr/>
                    <a:lstStyle/>
                    <a:p>
                      <a:pPr>
                        <a:buNone/>
                      </a:pPr>
                      <a:r>
                        <a:rPr lang="en-GB"/>
                        <a:t>True if both true</a:t>
                      </a:r>
                    </a:p>
                  </a:txBody>
                  <a:tcPr anchor="ctr">
                    <a:lnL>
                      <a:noFill/>
                    </a:lnL>
                    <a:lnR>
                      <a:noFill/>
                    </a:lnR>
                    <a:lnT>
                      <a:noFill/>
                    </a:lnT>
                    <a:lnB>
                      <a:noFill/>
                    </a:lnB>
                    <a:noFill/>
                  </a:tcPr>
                </a:tc>
                <a:tc>
                  <a:txBody>
                    <a:bodyPr/>
                    <a:lstStyle/>
                    <a:p>
                      <a:pPr>
                        <a:buNone/>
                      </a:pPr>
                      <a:r>
                        <a:rPr lang="en-GB"/>
                        <a:t>True and False</a:t>
                      </a:r>
                    </a:p>
                  </a:txBody>
                  <a:tcPr anchor="ctr">
                    <a:lnL>
                      <a:noFill/>
                    </a:lnL>
                    <a:lnR>
                      <a:noFill/>
                    </a:lnR>
                    <a:lnT>
                      <a:noFill/>
                    </a:lnT>
                    <a:lnB>
                      <a:noFill/>
                    </a:lnB>
                    <a:noFill/>
                  </a:tcPr>
                </a:tc>
                <a:tc>
                  <a:txBody>
                    <a:bodyPr/>
                    <a:lstStyle/>
                    <a:p>
                      <a:pPr>
                        <a:buNone/>
                      </a:pPr>
                      <a:r>
                        <a:rPr lang="en-GB"/>
                        <a:t>False</a:t>
                      </a:r>
                    </a:p>
                  </a:txBody>
                  <a:tcPr anchor="ctr">
                    <a:lnL>
                      <a:noFill/>
                    </a:lnL>
                    <a:lnR>
                      <a:noFill/>
                    </a:lnR>
                    <a:lnT>
                      <a:noFill/>
                    </a:lnT>
                    <a:lnB>
                      <a:noFill/>
                    </a:lnB>
                    <a:noFill/>
                  </a:tcPr>
                </a:tc>
                <a:extLst>
                  <a:ext uri="{0D108BD9-81ED-4DB2-BD59-A6C34878D82A}">
                    <a16:rowId xmlns:a16="http://schemas.microsoft.com/office/drawing/2014/main" val="1029259609"/>
                  </a:ext>
                </a:extLst>
              </a:tr>
              <a:tr h="0">
                <a:tc>
                  <a:txBody>
                    <a:bodyPr/>
                    <a:lstStyle/>
                    <a:p>
                      <a:pPr>
                        <a:buNone/>
                      </a:pPr>
                      <a:r>
                        <a:rPr lang="en-GB"/>
                        <a:t>or</a:t>
                      </a:r>
                    </a:p>
                  </a:txBody>
                  <a:tcPr anchor="ctr">
                    <a:lnL>
                      <a:noFill/>
                    </a:lnL>
                    <a:lnR>
                      <a:noFill/>
                    </a:lnR>
                    <a:lnT>
                      <a:noFill/>
                    </a:lnT>
                    <a:lnB>
                      <a:noFill/>
                    </a:lnB>
                    <a:noFill/>
                  </a:tcPr>
                </a:tc>
                <a:tc>
                  <a:txBody>
                    <a:bodyPr/>
                    <a:lstStyle/>
                    <a:p>
                      <a:pPr>
                        <a:buNone/>
                      </a:pPr>
                      <a:r>
                        <a:rPr lang="en-US"/>
                        <a:t>True if at least one is true</a:t>
                      </a:r>
                    </a:p>
                  </a:txBody>
                  <a:tcPr anchor="ctr">
                    <a:lnL>
                      <a:noFill/>
                    </a:lnL>
                    <a:lnR>
                      <a:noFill/>
                    </a:lnR>
                    <a:lnT>
                      <a:noFill/>
                    </a:lnT>
                    <a:lnB>
                      <a:noFill/>
                    </a:lnB>
                    <a:noFill/>
                  </a:tcPr>
                </a:tc>
                <a:tc>
                  <a:txBody>
                    <a:bodyPr/>
                    <a:lstStyle/>
                    <a:p>
                      <a:pPr>
                        <a:buNone/>
                      </a:pPr>
                      <a:r>
                        <a:rPr lang="en-GB"/>
                        <a:t>False or True</a:t>
                      </a:r>
                    </a:p>
                  </a:txBody>
                  <a:tcPr anchor="ctr">
                    <a:lnL>
                      <a:noFill/>
                    </a:lnL>
                    <a:lnR>
                      <a:noFill/>
                    </a:lnR>
                    <a:lnT>
                      <a:noFill/>
                    </a:lnT>
                    <a:lnB>
                      <a:noFill/>
                    </a:lnB>
                    <a:noFill/>
                  </a:tcPr>
                </a:tc>
                <a:tc>
                  <a:txBody>
                    <a:bodyPr/>
                    <a:lstStyle/>
                    <a:p>
                      <a:pPr>
                        <a:buNone/>
                      </a:pPr>
                      <a:r>
                        <a:rPr lang="en-GB" dirty="0"/>
                        <a:t>True</a:t>
                      </a:r>
                    </a:p>
                  </a:txBody>
                  <a:tcPr anchor="ctr">
                    <a:lnL>
                      <a:noFill/>
                    </a:lnL>
                    <a:lnR>
                      <a:noFill/>
                    </a:lnR>
                    <a:lnT>
                      <a:noFill/>
                    </a:lnT>
                    <a:lnB>
                      <a:noFill/>
                    </a:lnB>
                    <a:noFill/>
                  </a:tcPr>
                </a:tc>
                <a:extLst>
                  <a:ext uri="{0D108BD9-81ED-4DB2-BD59-A6C34878D82A}">
                    <a16:rowId xmlns:a16="http://schemas.microsoft.com/office/drawing/2014/main" val="2878426501"/>
                  </a:ext>
                </a:extLst>
              </a:tr>
              <a:tr h="0">
                <a:tc>
                  <a:txBody>
                    <a:bodyPr/>
                    <a:lstStyle/>
                    <a:p>
                      <a:pPr>
                        <a:buNone/>
                      </a:pPr>
                      <a:r>
                        <a:rPr lang="en-GB"/>
                        <a:t>not</a:t>
                      </a:r>
                    </a:p>
                  </a:txBody>
                  <a:tcPr anchor="ctr">
                    <a:lnL>
                      <a:noFill/>
                    </a:lnL>
                    <a:lnR>
                      <a:noFill/>
                    </a:lnR>
                    <a:lnT>
                      <a:noFill/>
                    </a:lnT>
                    <a:lnB>
                      <a:noFill/>
                    </a:lnB>
                    <a:noFill/>
                  </a:tcPr>
                </a:tc>
                <a:tc>
                  <a:txBody>
                    <a:bodyPr/>
                    <a:lstStyle/>
                    <a:p>
                      <a:pPr>
                        <a:buNone/>
                      </a:pPr>
                      <a:r>
                        <a:rPr lang="en-GB" dirty="0"/>
                        <a:t>Negate the condition</a:t>
                      </a:r>
                    </a:p>
                  </a:txBody>
                  <a:tcPr anchor="ctr">
                    <a:lnL>
                      <a:noFill/>
                    </a:lnL>
                    <a:lnR>
                      <a:noFill/>
                    </a:lnR>
                    <a:lnT>
                      <a:noFill/>
                    </a:lnT>
                    <a:lnB>
                      <a:noFill/>
                    </a:lnB>
                    <a:noFill/>
                  </a:tcPr>
                </a:tc>
                <a:tc>
                  <a:txBody>
                    <a:bodyPr/>
                    <a:lstStyle/>
                    <a:p>
                      <a:pPr>
                        <a:buNone/>
                      </a:pPr>
                      <a:r>
                        <a:rPr lang="en-GB" dirty="0"/>
                        <a:t>not True</a:t>
                      </a:r>
                    </a:p>
                  </a:txBody>
                  <a:tcPr anchor="ctr">
                    <a:lnL>
                      <a:noFill/>
                    </a:lnL>
                    <a:lnR>
                      <a:noFill/>
                    </a:lnR>
                    <a:lnT>
                      <a:noFill/>
                    </a:lnT>
                    <a:lnB>
                      <a:noFill/>
                    </a:lnB>
                    <a:noFill/>
                  </a:tcPr>
                </a:tc>
                <a:tc>
                  <a:txBody>
                    <a:bodyPr/>
                    <a:lstStyle/>
                    <a:p>
                      <a:pPr>
                        <a:buNone/>
                      </a:pPr>
                      <a:r>
                        <a:rPr lang="en-GB" dirty="0"/>
                        <a:t>False</a:t>
                      </a:r>
                    </a:p>
                  </a:txBody>
                  <a:tcPr anchor="ctr">
                    <a:lnL>
                      <a:noFill/>
                    </a:lnL>
                    <a:lnR>
                      <a:noFill/>
                    </a:lnR>
                    <a:lnT>
                      <a:noFill/>
                    </a:lnT>
                    <a:lnB>
                      <a:noFill/>
                    </a:lnB>
                    <a:noFill/>
                  </a:tcPr>
                </a:tc>
                <a:extLst>
                  <a:ext uri="{0D108BD9-81ED-4DB2-BD59-A6C34878D82A}">
                    <a16:rowId xmlns:a16="http://schemas.microsoft.com/office/drawing/2014/main" val="3520103359"/>
                  </a:ext>
                </a:extLst>
              </a:tr>
            </a:tbl>
          </a:graphicData>
        </a:graphic>
      </p:graphicFrame>
      <p:graphicFrame>
        <p:nvGraphicFramePr>
          <p:cNvPr id="5" name="Table 4">
            <a:extLst>
              <a:ext uri="{FF2B5EF4-FFF2-40B4-BE49-F238E27FC236}">
                <a16:creationId xmlns:a16="http://schemas.microsoft.com/office/drawing/2014/main" id="{FF155837-AF1D-EE44-BB1E-556943565063}"/>
              </a:ext>
            </a:extLst>
          </p:cNvPr>
          <p:cNvGraphicFramePr>
            <a:graphicFrameLocks noGrp="1"/>
          </p:cNvGraphicFramePr>
          <p:nvPr>
            <p:extLst>
              <p:ext uri="{D42A27DB-BD31-4B8C-83A1-F6EECF244321}">
                <p14:modId xmlns:p14="http://schemas.microsoft.com/office/powerpoint/2010/main" val="678544190"/>
              </p:ext>
            </p:extLst>
          </p:nvPr>
        </p:nvGraphicFramePr>
        <p:xfrm>
          <a:off x="704850" y="3203077"/>
          <a:ext cx="10972800" cy="891540"/>
        </p:xfrm>
        <a:graphic>
          <a:graphicData uri="http://schemas.openxmlformats.org/drawingml/2006/table">
            <a:tbl>
              <a:tblPr/>
              <a:tblGrid>
                <a:gridCol w="2743200">
                  <a:extLst>
                    <a:ext uri="{9D8B030D-6E8A-4147-A177-3AD203B41FA5}">
                      <a16:colId xmlns:a16="http://schemas.microsoft.com/office/drawing/2014/main" val="3873633783"/>
                    </a:ext>
                  </a:extLst>
                </a:gridCol>
                <a:gridCol w="2743200">
                  <a:extLst>
                    <a:ext uri="{9D8B030D-6E8A-4147-A177-3AD203B41FA5}">
                      <a16:colId xmlns:a16="http://schemas.microsoft.com/office/drawing/2014/main" val="3159947144"/>
                    </a:ext>
                  </a:extLst>
                </a:gridCol>
                <a:gridCol w="2743200">
                  <a:extLst>
                    <a:ext uri="{9D8B030D-6E8A-4147-A177-3AD203B41FA5}">
                      <a16:colId xmlns:a16="http://schemas.microsoft.com/office/drawing/2014/main" val="1271868514"/>
                    </a:ext>
                  </a:extLst>
                </a:gridCol>
                <a:gridCol w="2743200">
                  <a:extLst>
                    <a:ext uri="{9D8B030D-6E8A-4147-A177-3AD203B41FA5}">
                      <a16:colId xmlns:a16="http://schemas.microsoft.com/office/drawing/2014/main" val="2119131614"/>
                    </a:ext>
                  </a:extLst>
                </a:gridCol>
              </a:tblGrid>
              <a:tr h="0">
                <a:tc>
                  <a:txBody>
                    <a:bodyPr/>
                    <a:lstStyle/>
                    <a:p>
                      <a:pPr>
                        <a:buNone/>
                      </a:pPr>
                      <a:r>
                        <a:rPr lang="en-GB"/>
                        <a:t>Operator</a:t>
                      </a:r>
                    </a:p>
                  </a:txBody>
                  <a:tcPr anchor="ctr">
                    <a:lnL>
                      <a:noFill/>
                    </a:lnL>
                    <a:lnR>
                      <a:noFill/>
                    </a:lnR>
                    <a:lnT>
                      <a:noFill/>
                    </a:lnT>
                    <a:lnB>
                      <a:noFill/>
                    </a:lnB>
                    <a:noFill/>
                  </a:tcPr>
                </a:tc>
                <a:tc>
                  <a:txBody>
                    <a:bodyPr/>
                    <a:lstStyle/>
                    <a:p>
                      <a:pPr>
                        <a:buNone/>
                      </a:pPr>
                      <a:r>
                        <a:rPr lang="en-GB" dirty="0"/>
                        <a:t>Description</a:t>
                      </a:r>
                    </a:p>
                  </a:txBody>
                  <a:tcPr anchor="ctr">
                    <a:lnL>
                      <a:noFill/>
                    </a:lnL>
                    <a:lnR>
                      <a:noFill/>
                    </a:lnR>
                    <a:lnT>
                      <a:noFill/>
                    </a:lnT>
                    <a:lnB>
                      <a:noFill/>
                    </a:lnB>
                    <a:noFill/>
                  </a:tcPr>
                </a:tc>
                <a:tc>
                  <a:txBody>
                    <a:bodyPr/>
                    <a:lstStyle/>
                    <a:p>
                      <a:pPr>
                        <a:buNone/>
                      </a:pPr>
                      <a:r>
                        <a:rPr lang="en-GB" dirty="0"/>
                        <a:t>Example</a:t>
                      </a:r>
                    </a:p>
                  </a:txBody>
                  <a:tcPr anchor="ctr">
                    <a:lnL>
                      <a:noFill/>
                    </a:lnL>
                    <a:lnR>
                      <a:noFill/>
                    </a:lnR>
                    <a:lnT>
                      <a:noFill/>
                    </a:lnT>
                    <a:lnB>
                      <a:noFill/>
                    </a:lnB>
                    <a:noFill/>
                  </a:tcPr>
                </a:tc>
                <a:tc>
                  <a:txBody>
                    <a:bodyPr/>
                    <a:lstStyle/>
                    <a:p>
                      <a:pPr>
                        <a:buNone/>
                      </a:pPr>
                      <a:r>
                        <a:rPr lang="en-GB"/>
                        <a:t>Result</a:t>
                      </a:r>
                    </a:p>
                  </a:txBody>
                  <a:tcPr anchor="ctr">
                    <a:lnL>
                      <a:noFill/>
                    </a:lnL>
                    <a:lnR>
                      <a:noFill/>
                    </a:lnR>
                    <a:lnT>
                      <a:noFill/>
                    </a:lnT>
                    <a:lnB>
                      <a:noFill/>
                    </a:lnB>
                    <a:noFill/>
                  </a:tcPr>
                </a:tc>
                <a:extLst>
                  <a:ext uri="{0D108BD9-81ED-4DB2-BD59-A6C34878D82A}">
                    <a16:rowId xmlns:a16="http://schemas.microsoft.com/office/drawing/2014/main" val="2418422213"/>
                  </a:ext>
                </a:extLst>
              </a:tr>
              <a:tr h="0">
                <a:tc>
                  <a:txBody>
                    <a:bodyPr/>
                    <a:lstStyle/>
                    <a:p>
                      <a:pPr>
                        <a:buNone/>
                      </a:pPr>
                      <a:r>
                        <a:rPr lang="en-GB"/>
                        <a:t>in</a:t>
                      </a:r>
                    </a:p>
                  </a:txBody>
                  <a:tcPr anchor="ctr">
                    <a:lnL>
                      <a:noFill/>
                    </a:lnL>
                    <a:lnR>
                      <a:noFill/>
                    </a:lnR>
                    <a:lnT>
                      <a:noFill/>
                    </a:lnT>
                    <a:lnB>
                      <a:noFill/>
                    </a:lnB>
                    <a:noFill/>
                  </a:tcPr>
                </a:tc>
                <a:tc>
                  <a:txBody>
                    <a:bodyPr/>
                    <a:lstStyle/>
                    <a:p>
                      <a:pPr>
                        <a:buNone/>
                      </a:pPr>
                      <a:r>
                        <a:rPr lang="en-US"/>
                        <a:t>Returns True if in container</a:t>
                      </a:r>
                    </a:p>
                  </a:txBody>
                  <a:tcPr anchor="ctr">
                    <a:lnL>
                      <a:noFill/>
                    </a:lnL>
                    <a:lnR>
                      <a:noFill/>
                    </a:lnR>
                    <a:lnT>
                      <a:noFill/>
                    </a:lnT>
                    <a:lnB>
                      <a:noFill/>
                    </a:lnB>
                    <a:noFill/>
                  </a:tcPr>
                </a:tc>
                <a:tc>
                  <a:txBody>
                    <a:bodyPr/>
                    <a:lstStyle/>
                    <a:p>
                      <a:pPr>
                        <a:buNone/>
                      </a:pPr>
                      <a:r>
                        <a:rPr lang="en-GB"/>
                        <a:t>'a' in 'apple'</a:t>
                      </a:r>
                    </a:p>
                  </a:txBody>
                  <a:tcPr anchor="ctr">
                    <a:lnL>
                      <a:noFill/>
                    </a:lnL>
                    <a:lnR>
                      <a:noFill/>
                    </a:lnR>
                    <a:lnT>
                      <a:noFill/>
                    </a:lnT>
                    <a:lnB>
                      <a:noFill/>
                    </a:lnB>
                    <a:noFill/>
                  </a:tcPr>
                </a:tc>
                <a:tc>
                  <a:txBody>
                    <a:bodyPr/>
                    <a:lstStyle/>
                    <a:p>
                      <a:pPr>
                        <a:buNone/>
                      </a:pPr>
                      <a:r>
                        <a:rPr lang="en-GB"/>
                        <a:t>True</a:t>
                      </a:r>
                    </a:p>
                  </a:txBody>
                  <a:tcPr anchor="ctr">
                    <a:lnL>
                      <a:noFill/>
                    </a:lnL>
                    <a:lnR>
                      <a:noFill/>
                    </a:lnR>
                    <a:lnT>
                      <a:noFill/>
                    </a:lnT>
                    <a:lnB>
                      <a:noFill/>
                    </a:lnB>
                    <a:noFill/>
                  </a:tcPr>
                </a:tc>
                <a:extLst>
                  <a:ext uri="{0D108BD9-81ED-4DB2-BD59-A6C34878D82A}">
                    <a16:rowId xmlns:a16="http://schemas.microsoft.com/office/drawing/2014/main" val="2266573565"/>
                  </a:ext>
                </a:extLst>
              </a:tr>
              <a:tr h="0">
                <a:tc>
                  <a:txBody>
                    <a:bodyPr/>
                    <a:lstStyle/>
                    <a:p>
                      <a:pPr>
                        <a:buNone/>
                      </a:pPr>
                      <a:r>
                        <a:rPr lang="en-GB"/>
                        <a:t>not in</a:t>
                      </a:r>
                    </a:p>
                  </a:txBody>
                  <a:tcPr anchor="ctr">
                    <a:lnL>
                      <a:noFill/>
                    </a:lnL>
                    <a:lnR>
                      <a:noFill/>
                    </a:lnR>
                    <a:lnT>
                      <a:noFill/>
                    </a:lnT>
                    <a:lnB>
                      <a:noFill/>
                    </a:lnB>
                    <a:noFill/>
                  </a:tcPr>
                </a:tc>
                <a:tc>
                  <a:txBody>
                    <a:bodyPr/>
                    <a:lstStyle/>
                    <a:p>
                      <a:pPr>
                        <a:buNone/>
                      </a:pPr>
                      <a:r>
                        <a:rPr lang="en-US" dirty="0"/>
                        <a:t>Returns True if not in container</a:t>
                      </a:r>
                    </a:p>
                  </a:txBody>
                  <a:tcPr anchor="ctr">
                    <a:lnL>
                      <a:noFill/>
                    </a:lnL>
                    <a:lnR>
                      <a:noFill/>
                    </a:lnR>
                    <a:lnT>
                      <a:noFill/>
                    </a:lnT>
                    <a:lnB>
                      <a:noFill/>
                    </a:lnB>
                    <a:noFill/>
                  </a:tcPr>
                </a:tc>
                <a:tc>
                  <a:txBody>
                    <a:bodyPr/>
                    <a:lstStyle/>
                    <a:p>
                      <a:pPr>
                        <a:buNone/>
                      </a:pPr>
                      <a:r>
                        <a:rPr lang="en-GB"/>
                        <a:t>'x' not in 'data'</a:t>
                      </a:r>
                    </a:p>
                  </a:txBody>
                  <a:tcPr anchor="ctr">
                    <a:lnL>
                      <a:noFill/>
                    </a:lnL>
                    <a:lnR>
                      <a:noFill/>
                    </a:lnR>
                    <a:lnT>
                      <a:noFill/>
                    </a:lnT>
                    <a:lnB>
                      <a:noFill/>
                    </a:lnB>
                    <a:noFill/>
                  </a:tcPr>
                </a:tc>
                <a:tc>
                  <a:txBody>
                    <a:bodyPr/>
                    <a:lstStyle/>
                    <a:p>
                      <a:pPr>
                        <a:buNone/>
                      </a:pPr>
                      <a:r>
                        <a:rPr lang="en-GB" dirty="0"/>
                        <a:t>True</a:t>
                      </a:r>
                    </a:p>
                  </a:txBody>
                  <a:tcPr anchor="ctr">
                    <a:lnL>
                      <a:noFill/>
                    </a:lnL>
                    <a:lnR>
                      <a:noFill/>
                    </a:lnR>
                    <a:lnT>
                      <a:noFill/>
                    </a:lnT>
                    <a:lnB>
                      <a:noFill/>
                    </a:lnB>
                    <a:noFill/>
                  </a:tcPr>
                </a:tc>
                <a:extLst>
                  <a:ext uri="{0D108BD9-81ED-4DB2-BD59-A6C34878D82A}">
                    <a16:rowId xmlns:a16="http://schemas.microsoft.com/office/drawing/2014/main" val="3902265566"/>
                  </a:ext>
                </a:extLst>
              </a:tr>
            </a:tbl>
          </a:graphicData>
        </a:graphic>
      </p:graphicFrame>
      <p:graphicFrame>
        <p:nvGraphicFramePr>
          <p:cNvPr id="6" name="Table 5">
            <a:extLst>
              <a:ext uri="{FF2B5EF4-FFF2-40B4-BE49-F238E27FC236}">
                <a16:creationId xmlns:a16="http://schemas.microsoft.com/office/drawing/2014/main" id="{94E80E4F-98A8-5DB9-9625-3685FDB7CFBE}"/>
              </a:ext>
            </a:extLst>
          </p:cNvPr>
          <p:cNvGraphicFramePr>
            <a:graphicFrameLocks noGrp="1"/>
          </p:cNvGraphicFramePr>
          <p:nvPr>
            <p:extLst>
              <p:ext uri="{D42A27DB-BD31-4B8C-83A1-F6EECF244321}">
                <p14:modId xmlns:p14="http://schemas.microsoft.com/office/powerpoint/2010/main" val="4124534755"/>
              </p:ext>
            </p:extLst>
          </p:nvPr>
        </p:nvGraphicFramePr>
        <p:xfrm>
          <a:off x="704850" y="4992688"/>
          <a:ext cx="10972800" cy="891540"/>
        </p:xfrm>
        <a:graphic>
          <a:graphicData uri="http://schemas.openxmlformats.org/drawingml/2006/table">
            <a:tbl>
              <a:tblPr/>
              <a:tblGrid>
                <a:gridCol w="2743200">
                  <a:extLst>
                    <a:ext uri="{9D8B030D-6E8A-4147-A177-3AD203B41FA5}">
                      <a16:colId xmlns:a16="http://schemas.microsoft.com/office/drawing/2014/main" val="3846045498"/>
                    </a:ext>
                  </a:extLst>
                </a:gridCol>
                <a:gridCol w="2743200">
                  <a:extLst>
                    <a:ext uri="{9D8B030D-6E8A-4147-A177-3AD203B41FA5}">
                      <a16:colId xmlns:a16="http://schemas.microsoft.com/office/drawing/2014/main" val="361496005"/>
                    </a:ext>
                  </a:extLst>
                </a:gridCol>
                <a:gridCol w="2743200">
                  <a:extLst>
                    <a:ext uri="{9D8B030D-6E8A-4147-A177-3AD203B41FA5}">
                      <a16:colId xmlns:a16="http://schemas.microsoft.com/office/drawing/2014/main" val="598594029"/>
                    </a:ext>
                  </a:extLst>
                </a:gridCol>
                <a:gridCol w="2743200">
                  <a:extLst>
                    <a:ext uri="{9D8B030D-6E8A-4147-A177-3AD203B41FA5}">
                      <a16:colId xmlns:a16="http://schemas.microsoft.com/office/drawing/2014/main" val="1493683499"/>
                    </a:ext>
                  </a:extLst>
                </a:gridCol>
              </a:tblGrid>
              <a:tr h="0">
                <a:tc>
                  <a:txBody>
                    <a:bodyPr/>
                    <a:lstStyle/>
                    <a:p>
                      <a:pPr>
                        <a:buNone/>
                      </a:pPr>
                      <a:r>
                        <a:rPr lang="en-GB"/>
                        <a:t>Operator</a:t>
                      </a:r>
                    </a:p>
                  </a:txBody>
                  <a:tcPr anchor="ctr">
                    <a:lnL>
                      <a:noFill/>
                    </a:lnL>
                    <a:lnR>
                      <a:noFill/>
                    </a:lnR>
                    <a:lnT>
                      <a:noFill/>
                    </a:lnT>
                    <a:lnB>
                      <a:noFill/>
                    </a:lnB>
                    <a:noFill/>
                  </a:tcPr>
                </a:tc>
                <a:tc>
                  <a:txBody>
                    <a:bodyPr/>
                    <a:lstStyle/>
                    <a:p>
                      <a:pPr>
                        <a:buNone/>
                      </a:pPr>
                      <a:r>
                        <a:rPr lang="en-GB" dirty="0"/>
                        <a:t>Description</a:t>
                      </a:r>
                    </a:p>
                  </a:txBody>
                  <a:tcPr anchor="ctr">
                    <a:lnL>
                      <a:noFill/>
                    </a:lnL>
                    <a:lnR>
                      <a:noFill/>
                    </a:lnR>
                    <a:lnT>
                      <a:noFill/>
                    </a:lnT>
                    <a:lnB>
                      <a:noFill/>
                    </a:lnB>
                    <a:noFill/>
                  </a:tcPr>
                </a:tc>
                <a:tc>
                  <a:txBody>
                    <a:bodyPr/>
                    <a:lstStyle/>
                    <a:p>
                      <a:pPr>
                        <a:buNone/>
                      </a:pPr>
                      <a:r>
                        <a:rPr lang="en-GB"/>
                        <a:t>Example</a:t>
                      </a:r>
                    </a:p>
                  </a:txBody>
                  <a:tcPr anchor="ctr">
                    <a:lnL>
                      <a:noFill/>
                    </a:lnL>
                    <a:lnR>
                      <a:noFill/>
                    </a:lnR>
                    <a:lnT>
                      <a:noFill/>
                    </a:lnT>
                    <a:lnB>
                      <a:noFill/>
                    </a:lnB>
                    <a:noFill/>
                  </a:tcPr>
                </a:tc>
                <a:tc>
                  <a:txBody>
                    <a:bodyPr/>
                    <a:lstStyle/>
                    <a:p>
                      <a:pPr>
                        <a:buNone/>
                      </a:pPr>
                      <a:r>
                        <a:rPr lang="en-GB"/>
                        <a:t>Result</a:t>
                      </a:r>
                    </a:p>
                  </a:txBody>
                  <a:tcPr anchor="ctr">
                    <a:lnL>
                      <a:noFill/>
                    </a:lnL>
                    <a:lnR>
                      <a:noFill/>
                    </a:lnR>
                    <a:lnT>
                      <a:noFill/>
                    </a:lnT>
                    <a:lnB>
                      <a:noFill/>
                    </a:lnB>
                    <a:noFill/>
                  </a:tcPr>
                </a:tc>
                <a:extLst>
                  <a:ext uri="{0D108BD9-81ED-4DB2-BD59-A6C34878D82A}">
                    <a16:rowId xmlns:a16="http://schemas.microsoft.com/office/drawing/2014/main" val="2598684402"/>
                  </a:ext>
                </a:extLst>
              </a:tr>
              <a:tr h="0">
                <a:tc>
                  <a:txBody>
                    <a:bodyPr/>
                    <a:lstStyle/>
                    <a:p>
                      <a:pPr>
                        <a:buNone/>
                      </a:pPr>
                      <a:r>
                        <a:rPr lang="en-GB"/>
                        <a:t>is</a:t>
                      </a:r>
                    </a:p>
                  </a:txBody>
                  <a:tcPr anchor="ctr">
                    <a:lnL>
                      <a:noFill/>
                    </a:lnL>
                    <a:lnR>
                      <a:noFill/>
                    </a:lnR>
                    <a:lnT>
                      <a:noFill/>
                    </a:lnT>
                    <a:lnB>
                      <a:noFill/>
                    </a:lnB>
                    <a:noFill/>
                  </a:tcPr>
                </a:tc>
                <a:tc>
                  <a:txBody>
                    <a:bodyPr/>
                    <a:lstStyle/>
                    <a:p>
                      <a:pPr>
                        <a:buNone/>
                      </a:pPr>
                      <a:r>
                        <a:rPr lang="en-US"/>
                        <a:t>True if same object in memory</a:t>
                      </a:r>
                    </a:p>
                  </a:txBody>
                  <a:tcPr anchor="ctr">
                    <a:lnL>
                      <a:noFill/>
                    </a:lnL>
                    <a:lnR>
                      <a:noFill/>
                    </a:lnR>
                    <a:lnT>
                      <a:noFill/>
                    </a:lnT>
                    <a:lnB>
                      <a:noFill/>
                    </a:lnB>
                    <a:noFill/>
                  </a:tcPr>
                </a:tc>
                <a:tc>
                  <a:txBody>
                    <a:bodyPr/>
                    <a:lstStyle/>
                    <a:p>
                      <a:pPr>
                        <a:buNone/>
                      </a:pPr>
                      <a:r>
                        <a:rPr lang="en-GB" dirty="0"/>
                        <a:t>x is y</a:t>
                      </a:r>
                    </a:p>
                  </a:txBody>
                  <a:tcPr anchor="ctr">
                    <a:lnL>
                      <a:noFill/>
                    </a:lnL>
                    <a:lnR>
                      <a:noFill/>
                    </a:lnR>
                    <a:lnT>
                      <a:noFill/>
                    </a:lnT>
                    <a:lnB>
                      <a:noFill/>
                    </a:lnB>
                    <a:noFill/>
                  </a:tcPr>
                </a:tc>
                <a:tc>
                  <a:txBody>
                    <a:bodyPr/>
                    <a:lstStyle/>
                    <a:p>
                      <a:pPr>
                        <a:buNone/>
                      </a:pPr>
                      <a:r>
                        <a:rPr lang="en-GB"/>
                        <a:t>True / False</a:t>
                      </a:r>
                    </a:p>
                  </a:txBody>
                  <a:tcPr anchor="ctr">
                    <a:lnL>
                      <a:noFill/>
                    </a:lnL>
                    <a:lnR>
                      <a:noFill/>
                    </a:lnR>
                    <a:lnT>
                      <a:noFill/>
                    </a:lnT>
                    <a:lnB>
                      <a:noFill/>
                    </a:lnB>
                    <a:noFill/>
                  </a:tcPr>
                </a:tc>
                <a:extLst>
                  <a:ext uri="{0D108BD9-81ED-4DB2-BD59-A6C34878D82A}">
                    <a16:rowId xmlns:a16="http://schemas.microsoft.com/office/drawing/2014/main" val="105560067"/>
                  </a:ext>
                </a:extLst>
              </a:tr>
              <a:tr h="0">
                <a:tc>
                  <a:txBody>
                    <a:bodyPr/>
                    <a:lstStyle/>
                    <a:p>
                      <a:pPr>
                        <a:buNone/>
                      </a:pPr>
                      <a:r>
                        <a:rPr lang="en-GB"/>
                        <a:t>is not</a:t>
                      </a:r>
                    </a:p>
                  </a:txBody>
                  <a:tcPr anchor="ctr">
                    <a:lnL>
                      <a:noFill/>
                    </a:lnL>
                    <a:lnR>
                      <a:noFill/>
                    </a:lnR>
                    <a:lnT>
                      <a:noFill/>
                    </a:lnT>
                    <a:lnB>
                      <a:noFill/>
                    </a:lnB>
                    <a:noFill/>
                  </a:tcPr>
                </a:tc>
                <a:tc>
                  <a:txBody>
                    <a:bodyPr/>
                    <a:lstStyle/>
                    <a:p>
                      <a:pPr>
                        <a:buNone/>
                      </a:pPr>
                      <a:r>
                        <a:rPr lang="en-GB"/>
                        <a:t>True if different objects</a:t>
                      </a:r>
                    </a:p>
                  </a:txBody>
                  <a:tcPr anchor="ctr">
                    <a:lnL>
                      <a:noFill/>
                    </a:lnL>
                    <a:lnR>
                      <a:noFill/>
                    </a:lnR>
                    <a:lnT>
                      <a:noFill/>
                    </a:lnT>
                    <a:lnB>
                      <a:noFill/>
                    </a:lnB>
                    <a:noFill/>
                  </a:tcPr>
                </a:tc>
                <a:tc>
                  <a:txBody>
                    <a:bodyPr/>
                    <a:lstStyle/>
                    <a:p>
                      <a:pPr>
                        <a:buNone/>
                      </a:pPr>
                      <a:r>
                        <a:rPr lang="en-GB"/>
                        <a:t>x is not y</a:t>
                      </a:r>
                    </a:p>
                  </a:txBody>
                  <a:tcPr anchor="ctr">
                    <a:lnL>
                      <a:noFill/>
                    </a:lnL>
                    <a:lnR>
                      <a:noFill/>
                    </a:lnR>
                    <a:lnT>
                      <a:noFill/>
                    </a:lnT>
                    <a:lnB>
                      <a:noFill/>
                    </a:lnB>
                    <a:noFill/>
                  </a:tcPr>
                </a:tc>
                <a:tc>
                  <a:txBody>
                    <a:bodyPr/>
                    <a:lstStyle/>
                    <a:p>
                      <a:pPr>
                        <a:buNone/>
                      </a:pPr>
                      <a:r>
                        <a:rPr lang="en-GB" dirty="0"/>
                        <a:t>True / False</a:t>
                      </a:r>
                    </a:p>
                  </a:txBody>
                  <a:tcPr anchor="ctr">
                    <a:lnL>
                      <a:noFill/>
                    </a:lnL>
                    <a:lnR>
                      <a:noFill/>
                    </a:lnR>
                    <a:lnT>
                      <a:noFill/>
                    </a:lnT>
                    <a:lnB>
                      <a:noFill/>
                    </a:lnB>
                    <a:noFill/>
                  </a:tcPr>
                </a:tc>
                <a:extLst>
                  <a:ext uri="{0D108BD9-81ED-4DB2-BD59-A6C34878D82A}">
                    <a16:rowId xmlns:a16="http://schemas.microsoft.com/office/drawing/2014/main" val="2805045577"/>
                  </a:ext>
                </a:extLst>
              </a:tr>
            </a:tbl>
          </a:graphicData>
        </a:graphic>
      </p:graphicFrame>
      <p:sp>
        <p:nvSpPr>
          <p:cNvPr id="7" name="Title 1">
            <a:extLst>
              <a:ext uri="{FF2B5EF4-FFF2-40B4-BE49-F238E27FC236}">
                <a16:creationId xmlns:a16="http://schemas.microsoft.com/office/drawing/2014/main" id="{7744B10C-5EDF-DDF1-1F57-5900B0B3BEA4}"/>
              </a:ext>
            </a:extLst>
          </p:cNvPr>
          <p:cNvSpPr>
            <a:spLocks noGrp="1"/>
          </p:cNvSpPr>
          <p:nvPr>
            <p:ph type="title"/>
          </p:nvPr>
        </p:nvSpPr>
        <p:spPr/>
        <p:txBody>
          <a:bodyPr/>
          <a:lstStyle/>
          <a:p>
            <a:r>
              <a:rPr lang="en-GB" dirty="0"/>
              <a:t>LOGICAL/MEMBERSHIP/IDENTITY OPERATORS</a:t>
            </a:r>
          </a:p>
        </p:txBody>
      </p:sp>
    </p:spTree>
    <p:extLst>
      <p:ext uri="{BB962C8B-B14F-4D97-AF65-F5344CB8AC3E}">
        <p14:creationId xmlns:p14="http://schemas.microsoft.com/office/powerpoint/2010/main" val="2425263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C842D9-A58C-CD95-4C23-30CFDE715134}"/>
              </a:ext>
            </a:extLst>
          </p:cNvPr>
          <p:cNvSpPr txBox="1"/>
          <p:nvPr/>
        </p:nvSpPr>
        <p:spPr>
          <a:xfrm>
            <a:off x="561975" y="3711059"/>
            <a:ext cx="1462768" cy="369332"/>
          </a:xfrm>
          <a:prstGeom prst="rect">
            <a:avLst/>
          </a:prstGeom>
          <a:noFill/>
        </p:spPr>
        <p:txBody>
          <a:bodyPr wrap="square" rtlCol="0">
            <a:spAutoFit/>
          </a:bodyPr>
          <a:lstStyle/>
          <a:p>
            <a:r>
              <a:rPr lang="en-US" dirty="0"/>
              <a:t>Example:</a:t>
            </a:r>
            <a:endParaRPr lang="en-GB" dirty="0"/>
          </a:p>
        </p:txBody>
      </p:sp>
      <p:pic>
        <p:nvPicPr>
          <p:cNvPr id="10" name="Picture 9">
            <a:extLst>
              <a:ext uri="{FF2B5EF4-FFF2-40B4-BE49-F238E27FC236}">
                <a16:creationId xmlns:a16="http://schemas.microsoft.com/office/drawing/2014/main" id="{3BA8A8E3-516E-2BE5-F694-7B9B295080B6}"/>
              </a:ext>
            </a:extLst>
          </p:cNvPr>
          <p:cNvPicPr>
            <a:picLocks noChangeAspect="1"/>
          </p:cNvPicPr>
          <p:nvPr/>
        </p:nvPicPr>
        <p:blipFill>
          <a:blip r:embed="rId2"/>
          <a:stretch>
            <a:fillRect/>
          </a:stretch>
        </p:blipFill>
        <p:spPr>
          <a:xfrm>
            <a:off x="2662918" y="4080391"/>
            <a:ext cx="3277057" cy="2133898"/>
          </a:xfrm>
          <a:prstGeom prst="rect">
            <a:avLst/>
          </a:prstGeom>
        </p:spPr>
      </p:pic>
      <p:sp>
        <p:nvSpPr>
          <p:cNvPr id="11" name="Title 1">
            <a:extLst>
              <a:ext uri="{FF2B5EF4-FFF2-40B4-BE49-F238E27FC236}">
                <a16:creationId xmlns:a16="http://schemas.microsoft.com/office/drawing/2014/main" id="{2FB8A4F9-E09E-F385-DBFD-D43D7701A6E1}"/>
              </a:ext>
            </a:extLst>
          </p:cNvPr>
          <p:cNvSpPr>
            <a:spLocks noGrp="1"/>
          </p:cNvSpPr>
          <p:nvPr>
            <p:ph type="title"/>
          </p:nvPr>
        </p:nvSpPr>
        <p:spPr/>
        <p:txBody>
          <a:bodyPr/>
          <a:lstStyle/>
          <a:p>
            <a:r>
              <a:rPr lang="en-US" dirty="0"/>
              <a:t>IF-ELSE</a:t>
            </a:r>
            <a:endParaRPr lang="en-GB" dirty="0"/>
          </a:p>
        </p:txBody>
      </p:sp>
      <p:pic>
        <p:nvPicPr>
          <p:cNvPr id="15" name="Picture 14">
            <a:extLst>
              <a:ext uri="{FF2B5EF4-FFF2-40B4-BE49-F238E27FC236}">
                <a16:creationId xmlns:a16="http://schemas.microsoft.com/office/drawing/2014/main" id="{27F2D6BE-9AA0-95F6-2B77-F78245AC38C1}"/>
              </a:ext>
            </a:extLst>
          </p:cNvPr>
          <p:cNvPicPr>
            <a:picLocks noChangeAspect="1"/>
          </p:cNvPicPr>
          <p:nvPr/>
        </p:nvPicPr>
        <p:blipFill>
          <a:blip r:embed="rId3"/>
          <a:stretch>
            <a:fillRect/>
          </a:stretch>
        </p:blipFill>
        <p:spPr>
          <a:xfrm>
            <a:off x="496874" y="1345040"/>
            <a:ext cx="6677957" cy="1790950"/>
          </a:xfrm>
          <a:prstGeom prst="rect">
            <a:avLst/>
          </a:prstGeom>
        </p:spPr>
      </p:pic>
    </p:spTree>
    <p:extLst>
      <p:ext uri="{BB962C8B-B14F-4D97-AF65-F5344CB8AC3E}">
        <p14:creationId xmlns:p14="http://schemas.microsoft.com/office/powerpoint/2010/main" val="2574191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7FA-5892-FCFC-81B2-4758A890AC78}"/>
              </a:ext>
            </a:extLst>
          </p:cNvPr>
          <p:cNvSpPr>
            <a:spLocks noGrp="1"/>
          </p:cNvSpPr>
          <p:nvPr>
            <p:ph type="title"/>
          </p:nvPr>
        </p:nvSpPr>
        <p:spPr/>
        <p:txBody>
          <a:bodyPr anchor="b"/>
          <a:lstStyle/>
          <a:p>
            <a:r>
              <a:rPr lang="en-US" sz="3200" b="1" dirty="0">
                <a:solidFill>
                  <a:srgbClr val="0070C0"/>
                </a:solidFill>
              </a:rPr>
              <a:t>COURSE OBJECTIVES</a:t>
            </a:r>
            <a:endParaRPr lang="en-GB" sz="3200" b="1" dirty="0">
              <a:solidFill>
                <a:srgbClr val="0070C0"/>
              </a:solidFill>
            </a:endParaRPr>
          </a:p>
        </p:txBody>
      </p:sp>
      <p:sp>
        <p:nvSpPr>
          <p:cNvPr id="3" name="Content Placeholder 2">
            <a:extLst>
              <a:ext uri="{FF2B5EF4-FFF2-40B4-BE49-F238E27FC236}">
                <a16:creationId xmlns:a16="http://schemas.microsoft.com/office/drawing/2014/main" id="{575C6514-688D-9CFE-8DA3-99B4435C1028}"/>
              </a:ext>
            </a:extLst>
          </p:cNvPr>
          <p:cNvSpPr>
            <a:spLocks noGrp="1"/>
          </p:cNvSpPr>
          <p:nvPr>
            <p:ph type="body" sz="quarter" idx="10"/>
          </p:nvPr>
        </p:nvSpPr>
        <p:spPr/>
        <p:txBody>
          <a:bodyPr>
            <a:normAutofit/>
          </a:bodyPr>
          <a:lstStyle/>
          <a:p>
            <a:pPr lvl="0">
              <a:lnSpc>
                <a:spcPct val="170000"/>
              </a:lnSpc>
            </a:pPr>
            <a:r>
              <a:rPr lang="en-US" dirty="0"/>
              <a:t>Basic understanding about python and programing languages</a:t>
            </a:r>
            <a:endParaRPr lang="en-GB" dirty="0"/>
          </a:p>
          <a:p>
            <a:pPr lvl="0">
              <a:lnSpc>
                <a:spcPct val="170000"/>
              </a:lnSpc>
            </a:pPr>
            <a:r>
              <a:rPr lang="en-US" dirty="0"/>
              <a:t>Understand about data structure, build function, OOP (class)</a:t>
            </a:r>
            <a:endParaRPr lang="en-GB" dirty="0"/>
          </a:p>
          <a:p>
            <a:pPr lvl="0">
              <a:lnSpc>
                <a:spcPct val="170000"/>
              </a:lnSpc>
            </a:pPr>
            <a:r>
              <a:rPr lang="en-US" dirty="0"/>
              <a:t>Use AI/Chat GPT to speed up code learning</a:t>
            </a:r>
            <a:endParaRPr lang="en-GB" dirty="0"/>
          </a:p>
          <a:p>
            <a:pPr lvl="0">
              <a:lnSpc>
                <a:spcPct val="170000"/>
              </a:lnSpc>
            </a:pPr>
            <a:r>
              <a:rPr lang="en-US" dirty="0"/>
              <a:t>Can use very important library for data analysis and machine learning such as </a:t>
            </a:r>
            <a:r>
              <a:rPr lang="en-US" dirty="0" err="1"/>
              <a:t>Sklearn</a:t>
            </a:r>
            <a:r>
              <a:rPr lang="en-US" dirty="0"/>
              <a:t>, </a:t>
            </a:r>
            <a:r>
              <a:rPr lang="en-US" dirty="0" err="1"/>
              <a:t>Scipy</a:t>
            </a:r>
            <a:r>
              <a:rPr lang="en-US" dirty="0"/>
              <a:t>, </a:t>
            </a:r>
            <a:r>
              <a:rPr lang="en-US" dirty="0" err="1"/>
              <a:t>Numpy</a:t>
            </a:r>
            <a:r>
              <a:rPr lang="en-US" dirty="0"/>
              <a:t>, </a:t>
            </a:r>
            <a:r>
              <a:rPr lang="en-US" dirty="0" err="1"/>
              <a:t>Dataframe</a:t>
            </a:r>
            <a:r>
              <a:rPr lang="en-US" dirty="0"/>
              <a:t> and Matplotlib, </a:t>
            </a:r>
            <a:r>
              <a:rPr lang="en-US" dirty="0" err="1"/>
              <a:t>Streamlit</a:t>
            </a:r>
            <a:endParaRPr lang="en-GB" dirty="0"/>
          </a:p>
          <a:p>
            <a:pPr lvl="0">
              <a:lnSpc>
                <a:spcPct val="170000"/>
              </a:lnSpc>
            </a:pPr>
            <a:r>
              <a:rPr lang="en-US" dirty="0"/>
              <a:t>Can build mini data analysis and machine learning project</a:t>
            </a:r>
            <a:endParaRPr lang="en-GB" dirty="0"/>
          </a:p>
          <a:p>
            <a:pPr lvl="1">
              <a:buFont typeface="Wingdings" panose="05000000000000000000" pitchFamily="2" charset="2"/>
              <a:buChar char="ü"/>
            </a:pPr>
            <a:endParaRPr lang="en-GB" sz="1600" dirty="0">
              <a:latin typeface="Arial" panose="020B0604020202020204" pitchFamily="34" charset="0"/>
              <a:cs typeface="Arial" panose="020B0604020202020204" pitchFamily="34" charset="0"/>
            </a:endParaRPr>
          </a:p>
          <a:p>
            <a:pPr lvl="1">
              <a:buFont typeface="Wingdings" panose="05000000000000000000" pitchFamily="2" charset="2"/>
              <a:buChar char="ü"/>
            </a:pPr>
            <a:endParaRPr lang="en-GB" sz="1800"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653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FB986-CB03-8133-CEC8-ED70F422A0D7}"/>
              </a:ext>
            </a:extLst>
          </p:cNvPr>
          <p:cNvSpPr>
            <a:spLocks noGrp="1"/>
          </p:cNvSpPr>
          <p:nvPr>
            <p:ph type="title"/>
          </p:nvPr>
        </p:nvSpPr>
        <p:spPr/>
        <p:txBody>
          <a:bodyPr/>
          <a:lstStyle/>
          <a:p>
            <a:r>
              <a:rPr lang="en-US" dirty="0"/>
              <a:t>MATCH-CASE</a:t>
            </a:r>
            <a:endParaRPr lang="en-GB" dirty="0"/>
          </a:p>
        </p:txBody>
      </p:sp>
      <p:pic>
        <p:nvPicPr>
          <p:cNvPr id="7" name="Picture 6">
            <a:extLst>
              <a:ext uri="{FF2B5EF4-FFF2-40B4-BE49-F238E27FC236}">
                <a16:creationId xmlns:a16="http://schemas.microsoft.com/office/drawing/2014/main" id="{6005A989-DAA5-C17C-1053-F60C2FD334BE}"/>
              </a:ext>
            </a:extLst>
          </p:cNvPr>
          <p:cNvPicPr>
            <a:picLocks noChangeAspect="1"/>
          </p:cNvPicPr>
          <p:nvPr/>
        </p:nvPicPr>
        <p:blipFill>
          <a:blip r:embed="rId2"/>
          <a:stretch>
            <a:fillRect/>
          </a:stretch>
        </p:blipFill>
        <p:spPr>
          <a:xfrm>
            <a:off x="821871" y="1680482"/>
            <a:ext cx="4296375" cy="1981477"/>
          </a:xfrm>
          <a:prstGeom prst="rect">
            <a:avLst/>
          </a:prstGeom>
        </p:spPr>
      </p:pic>
      <p:pic>
        <p:nvPicPr>
          <p:cNvPr id="9" name="Picture 8">
            <a:extLst>
              <a:ext uri="{FF2B5EF4-FFF2-40B4-BE49-F238E27FC236}">
                <a16:creationId xmlns:a16="http://schemas.microsoft.com/office/drawing/2014/main" id="{EFD62658-50C2-4F79-F0B3-61C1885245B7}"/>
              </a:ext>
            </a:extLst>
          </p:cNvPr>
          <p:cNvPicPr>
            <a:picLocks noChangeAspect="1"/>
          </p:cNvPicPr>
          <p:nvPr/>
        </p:nvPicPr>
        <p:blipFill>
          <a:blip r:embed="rId3"/>
          <a:stretch>
            <a:fillRect/>
          </a:stretch>
        </p:blipFill>
        <p:spPr>
          <a:xfrm>
            <a:off x="6554368" y="3085685"/>
            <a:ext cx="2762636" cy="2972215"/>
          </a:xfrm>
          <a:prstGeom prst="rect">
            <a:avLst/>
          </a:prstGeom>
        </p:spPr>
      </p:pic>
    </p:spTree>
    <p:extLst>
      <p:ext uri="{BB962C8B-B14F-4D97-AF65-F5344CB8AC3E}">
        <p14:creationId xmlns:p14="http://schemas.microsoft.com/office/powerpoint/2010/main" val="2332389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71E0-D3B5-9D51-97A2-37FF9A144DF4}"/>
              </a:ext>
            </a:extLst>
          </p:cNvPr>
          <p:cNvSpPr>
            <a:spLocks noGrp="1"/>
          </p:cNvSpPr>
          <p:nvPr>
            <p:ph type="title"/>
          </p:nvPr>
        </p:nvSpPr>
        <p:spPr/>
        <p:txBody>
          <a:bodyPr/>
          <a:lstStyle/>
          <a:p>
            <a:r>
              <a:rPr lang="en-US" dirty="0"/>
              <a:t>WHILE</a:t>
            </a:r>
            <a:endParaRPr lang="en-GB" dirty="0"/>
          </a:p>
        </p:txBody>
      </p:sp>
      <p:pic>
        <p:nvPicPr>
          <p:cNvPr id="5" name="Picture 4">
            <a:extLst>
              <a:ext uri="{FF2B5EF4-FFF2-40B4-BE49-F238E27FC236}">
                <a16:creationId xmlns:a16="http://schemas.microsoft.com/office/drawing/2014/main" id="{0CB7864E-005F-936B-2B65-8F9A40F0057C}"/>
              </a:ext>
            </a:extLst>
          </p:cNvPr>
          <p:cNvPicPr>
            <a:picLocks noChangeAspect="1"/>
          </p:cNvPicPr>
          <p:nvPr/>
        </p:nvPicPr>
        <p:blipFill>
          <a:blip r:embed="rId2"/>
          <a:stretch>
            <a:fillRect/>
          </a:stretch>
        </p:blipFill>
        <p:spPr>
          <a:xfrm>
            <a:off x="389164" y="1197764"/>
            <a:ext cx="6706536" cy="657317"/>
          </a:xfrm>
          <a:prstGeom prst="rect">
            <a:avLst/>
          </a:prstGeom>
        </p:spPr>
      </p:pic>
      <p:pic>
        <p:nvPicPr>
          <p:cNvPr id="7" name="Picture 6">
            <a:extLst>
              <a:ext uri="{FF2B5EF4-FFF2-40B4-BE49-F238E27FC236}">
                <a16:creationId xmlns:a16="http://schemas.microsoft.com/office/drawing/2014/main" id="{D03CC421-8DDA-F956-18DD-2FB9EE10A8A5}"/>
              </a:ext>
            </a:extLst>
          </p:cNvPr>
          <p:cNvPicPr>
            <a:picLocks noChangeAspect="1"/>
          </p:cNvPicPr>
          <p:nvPr/>
        </p:nvPicPr>
        <p:blipFill>
          <a:blip r:embed="rId3"/>
          <a:stretch>
            <a:fillRect/>
          </a:stretch>
        </p:blipFill>
        <p:spPr>
          <a:xfrm>
            <a:off x="389164" y="1997502"/>
            <a:ext cx="3067478" cy="1571844"/>
          </a:xfrm>
          <a:prstGeom prst="rect">
            <a:avLst/>
          </a:prstGeom>
        </p:spPr>
      </p:pic>
      <p:pic>
        <p:nvPicPr>
          <p:cNvPr id="9" name="Picture 8">
            <a:extLst>
              <a:ext uri="{FF2B5EF4-FFF2-40B4-BE49-F238E27FC236}">
                <a16:creationId xmlns:a16="http://schemas.microsoft.com/office/drawing/2014/main" id="{33490074-566F-18F1-F25E-4E244E4E0B7F}"/>
              </a:ext>
            </a:extLst>
          </p:cNvPr>
          <p:cNvPicPr>
            <a:picLocks noChangeAspect="1"/>
          </p:cNvPicPr>
          <p:nvPr/>
        </p:nvPicPr>
        <p:blipFill>
          <a:blip r:embed="rId4"/>
          <a:stretch>
            <a:fillRect/>
          </a:stretch>
        </p:blipFill>
        <p:spPr>
          <a:xfrm>
            <a:off x="389164" y="3826867"/>
            <a:ext cx="4944165" cy="2029108"/>
          </a:xfrm>
          <a:prstGeom prst="rect">
            <a:avLst/>
          </a:prstGeom>
        </p:spPr>
      </p:pic>
      <p:pic>
        <p:nvPicPr>
          <p:cNvPr id="11" name="Picture 10">
            <a:extLst>
              <a:ext uri="{FF2B5EF4-FFF2-40B4-BE49-F238E27FC236}">
                <a16:creationId xmlns:a16="http://schemas.microsoft.com/office/drawing/2014/main" id="{8D77615C-8B91-6BE0-C51A-C74F8BCB8B83}"/>
              </a:ext>
            </a:extLst>
          </p:cNvPr>
          <p:cNvPicPr>
            <a:picLocks noChangeAspect="1"/>
          </p:cNvPicPr>
          <p:nvPr/>
        </p:nvPicPr>
        <p:blipFill>
          <a:blip r:embed="rId5"/>
          <a:stretch>
            <a:fillRect/>
          </a:stretch>
        </p:blipFill>
        <p:spPr>
          <a:xfrm>
            <a:off x="7552747" y="2203680"/>
            <a:ext cx="4143953" cy="1162212"/>
          </a:xfrm>
          <a:prstGeom prst="rect">
            <a:avLst/>
          </a:prstGeom>
        </p:spPr>
      </p:pic>
      <p:pic>
        <p:nvPicPr>
          <p:cNvPr id="13" name="Picture 12">
            <a:extLst>
              <a:ext uri="{FF2B5EF4-FFF2-40B4-BE49-F238E27FC236}">
                <a16:creationId xmlns:a16="http://schemas.microsoft.com/office/drawing/2014/main" id="{C135F88D-8AB4-511C-58B3-D019E8622A96}"/>
              </a:ext>
            </a:extLst>
          </p:cNvPr>
          <p:cNvPicPr>
            <a:picLocks noChangeAspect="1"/>
          </p:cNvPicPr>
          <p:nvPr/>
        </p:nvPicPr>
        <p:blipFill>
          <a:blip r:embed="rId6"/>
          <a:stretch>
            <a:fillRect/>
          </a:stretch>
        </p:blipFill>
        <p:spPr>
          <a:xfrm>
            <a:off x="7552747" y="3513845"/>
            <a:ext cx="3581900" cy="2448267"/>
          </a:xfrm>
          <a:prstGeom prst="rect">
            <a:avLst/>
          </a:prstGeom>
        </p:spPr>
      </p:pic>
    </p:spTree>
    <p:extLst>
      <p:ext uri="{BB962C8B-B14F-4D97-AF65-F5344CB8AC3E}">
        <p14:creationId xmlns:p14="http://schemas.microsoft.com/office/powerpoint/2010/main" val="3706121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E476D-DB0C-A59F-A758-01452B529050}"/>
              </a:ext>
            </a:extLst>
          </p:cNvPr>
          <p:cNvSpPr>
            <a:spLocks noGrp="1"/>
          </p:cNvSpPr>
          <p:nvPr>
            <p:ph type="title"/>
          </p:nvPr>
        </p:nvSpPr>
        <p:spPr/>
        <p:txBody>
          <a:bodyPr/>
          <a:lstStyle/>
          <a:p>
            <a:r>
              <a:rPr lang="en-US" dirty="0"/>
              <a:t>FOR LOOP</a:t>
            </a:r>
            <a:endParaRPr lang="en-GB" dirty="0"/>
          </a:p>
        </p:txBody>
      </p:sp>
      <p:pic>
        <p:nvPicPr>
          <p:cNvPr id="5" name="Picture 4">
            <a:extLst>
              <a:ext uri="{FF2B5EF4-FFF2-40B4-BE49-F238E27FC236}">
                <a16:creationId xmlns:a16="http://schemas.microsoft.com/office/drawing/2014/main" id="{8BA29470-0D75-7A2A-5F89-1E313804548D}"/>
              </a:ext>
            </a:extLst>
          </p:cNvPr>
          <p:cNvPicPr>
            <a:picLocks noChangeAspect="1"/>
          </p:cNvPicPr>
          <p:nvPr/>
        </p:nvPicPr>
        <p:blipFill>
          <a:blip r:embed="rId2"/>
          <a:stretch>
            <a:fillRect/>
          </a:stretch>
        </p:blipFill>
        <p:spPr>
          <a:xfrm>
            <a:off x="471118" y="1568901"/>
            <a:ext cx="5287113" cy="1914792"/>
          </a:xfrm>
          <a:prstGeom prst="rect">
            <a:avLst/>
          </a:prstGeom>
        </p:spPr>
      </p:pic>
      <p:pic>
        <p:nvPicPr>
          <p:cNvPr id="7" name="Picture 6">
            <a:extLst>
              <a:ext uri="{FF2B5EF4-FFF2-40B4-BE49-F238E27FC236}">
                <a16:creationId xmlns:a16="http://schemas.microsoft.com/office/drawing/2014/main" id="{A7BEEBA8-61EC-0F8C-A84F-227C921E04B7}"/>
              </a:ext>
            </a:extLst>
          </p:cNvPr>
          <p:cNvPicPr>
            <a:picLocks noChangeAspect="1"/>
          </p:cNvPicPr>
          <p:nvPr/>
        </p:nvPicPr>
        <p:blipFill>
          <a:blip r:embed="rId3"/>
          <a:stretch>
            <a:fillRect/>
          </a:stretch>
        </p:blipFill>
        <p:spPr>
          <a:xfrm>
            <a:off x="834187" y="4435759"/>
            <a:ext cx="3419952" cy="1209844"/>
          </a:xfrm>
          <a:prstGeom prst="rect">
            <a:avLst/>
          </a:prstGeom>
        </p:spPr>
      </p:pic>
      <p:pic>
        <p:nvPicPr>
          <p:cNvPr id="9" name="Picture 8">
            <a:extLst>
              <a:ext uri="{FF2B5EF4-FFF2-40B4-BE49-F238E27FC236}">
                <a16:creationId xmlns:a16="http://schemas.microsoft.com/office/drawing/2014/main" id="{D9009CB9-4A61-5F5C-E50D-E2DE2A2931EA}"/>
              </a:ext>
            </a:extLst>
          </p:cNvPr>
          <p:cNvPicPr>
            <a:picLocks noChangeAspect="1"/>
          </p:cNvPicPr>
          <p:nvPr/>
        </p:nvPicPr>
        <p:blipFill>
          <a:blip r:embed="rId4"/>
          <a:stretch>
            <a:fillRect/>
          </a:stretch>
        </p:blipFill>
        <p:spPr>
          <a:xfrm>
            <a:off x="6801666" y="4448005"/>
            <a:ext cx="3905795" cy="1124107"/>
          </a:xfrm>
          <a:prstGeom prst="rect">
            <a:avLst/>
          </a:prstGeom>
        </p:spPr>
      </p:pic>
    </p:spTree>
    <p:extLst>
      <p:ext uri="{BB962C8B-B14F-4D97-AF65-F5344CB8AC3E}">
        <p14:creationId xmlns:p14="http://schemas.microsoft.com/office/powerpoint/2010/main" val="3195328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CC2DE-82E6-C360-FB18-0DE13A2E6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77F6B-12C5-A10D-AA31-508675E5B047}"/>
              </a:ext>
            </a:extLst>
          </p:cNvPr>
          <p:cNvSpPr>
            <a:spLocks noGrp="1"/>
          </p:cNvSpPr>
          <p:nvPr>
            <p:ph type="title"/>
          </p:nvPr>
        </p:nvSpPr>
        <p:spPr>
          <a:xfrm>
            <a:off x="1108425" y="2586814"/>
            <a:ext cx="10147639" cy="769972"/>
          </a:xfrm>
        </p:spPr>
        <p:txBody>
          <a:bodyPr/>
          <a:lstStyle/>
          <a:p>
            <a:pPr algn="ctr"/>
            <a:r>
              <a:rPr lang="en-US" dirty="0"/>
              <a:t>DATA STRUCTURES</a:t>
            </a:r>
            <a:endParaRPr lang="en-GB" dirty="0"/>
          </a:p>
        </p:txBody>
      </p:sp>
    </p:spTree>
    <p:extLst>
      <p:ext uri="{BB962C8B-B14F-4D97-AF65-F5344CB8AC3E}">
        <p14:creationId xmlns:p14="http://schemas.microsoft.com/office/powerpoint/2010/main" val="367209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7FB8-90C9-DC97-2E1A-C889FD8EF8A3}"/>
              </a:ext>
            </a:extLst>
          </p:cNvPr>
          <p:cNvSpPr>
            <a:spLocks noGrp="1"/>
          </p:cNvSpPr>
          <p:nvPr>
            <p:ph type="title"/>
          </p:nvPr>
        </p:nvSpPr>
        <p:spPr/>
        <p:txBody>
          <a:bodyPr/>
          <a:lstStyle/>
          <a:p>
            <a:r>
              <a:rPr lang="en-US" dirty="0"/>
              <a:t>LIST</a:t>
            </a:r>
            <a:endParaRPr lang="en-GB" dirty="0"/>
          </a:p>
        </p:txBody>
      </p:sp>
      <p:pic>
        <p:nvPicPr>
          <p:cNvPr id="5" name="Picture 4">
            <a:extLst>
              <a:ext uri="{FF2B5EF4-FFF2-40B4-BE49-F238E27FC236}">
                <a16:creationId xmlns:a16="http://schemas.microsoft.com/office/drawing/2014/main" id="{9B7D1649-9BE2-92FD-69F7-DA7ED28A2E91}"/>
              </a:ext>
            </a:extLst>
          </p:cNvPr>
          <p:cNvPicPr>
            <a:picLocks noChangeAspect="1"/>
          </p:cNvPicPr>
          <p:nvPr/>
        </p:nvPicPr>
        <p:blipFill>
          <a:blip r:embed="rId2"/>
          <a:stretch>
            <a:fillRect/>
          </a:stretch>
        </p:blipFill>
        <p:spPr>
          <a:xfrm>
            <a:off x="373239" y="984623"/>
            <a:ext cx="5915851" cy="1590897"/>
          </a:xfrm>
          <a:prstGeom prst="rect">
            <a:avLst/>
          </a:prstGeom>
        </p:spPr>
      </p:pic>
      <p:pic>
        <p:nvPicPr>
          <p:cNvPr id="7" name="Picture 6">
            <a:extLst>
              <a:ext uri="{FF2B5EF4-FFF2-40B4-BE49-F238E27FC236}">
                <a16:creationId xmlns:a16="http://schemas.microsoft.com/office/drawing/2014/main" id="{6E1240CC-967C-56D0-4AFE-21C044CA56EE}"/>
              </a:ext>
            </a:extLst>
          </p:cNvPr>
          <p:cNvPicPr>
            <a:picLocks noChangeAspect="1"/>
          </p:cNvPicPr>
          <p:nvPr/>
        </p:nvPicPr>
        <p:blipFill>
          <a:blip r:embed="rId3"/>
          <a:stretch>
            <a:fillRect/>
          </a:stretch>
        </p:blipFill>
        <p:spPr>
          <a:xfrm>
            <a:off x="5099958" y="3181572"/>
            <a:ext cx="6896660" cy="3342102"/>
          </a:xfrm>
          <a:prstGeom prst="rect">
            <a:avLst/>
          </a:prstGeom>
        </p:spPr>
      </p:pic>
      <p:pic>
        <p:nvPicPr>
          <p:cNvPr id="9" name="Picture 8">
            <a:extLst>
              <a:ext uri="{FF2B5EF4-FFF2-40B4-BE49-F238E27FC236}">
                <a16:creationId xmlns:a16="http://schemas.microsoft.com/office/drawing/2014/main" id="{0AEB3669-AE72-B48C-4C9D-4F783CD823C7}"/>
              </a:ext>
            </a:extLst>
          </p:cNvPr>
          <p:cNvPicPr>
            <a:picLocks noChangeAspect="1"/>
          </p:cNvPicPr>
          <p:nvPr/>
        </p:nvPicPr>
        <p:blipFill>
          <a:blip r:embed="rId4"/>
          <a:stretch>
            <a:fillRect/>
          </a:stretch>
        </p:blipFill>
        <p:spPr>
          <a:xfrm>
            <a:off x="373239" y="4381069"/>
            <a:ext cx="3953427" cy="943107"/>
          </a:xfrm>
          <a:prstGeom prst="rect">
            <a:avLst/>
          </a:prstGeom>
        </p:spPr>
      </p:pic>
    </p:spTree>
    <p:extLst>
      <p:ext uri="{BB962C8B-B14F-4D97-AF65-F5344CB8AC3E}">
        <p14:creationId xmlns:p14="http://schemas.microsoft.com/office/powerpoint/2010/main" val="1544315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D3FB20-162E-617F-DC65-47AB6E339679}"/>
              </a:ext>
            </a:extLst>
          </p:cNvPr>
          <p:cNvPicPr>
            <a:picLocks noChangeAspect="1"/>
          </p:cNvPicPr>
          <p:nvPr/>
        </p:nvPicPr>
        <p:blipFill>
          <a:blip r:embed="rId2"/>
          <a:stretch>
            <a:fillRect/>
          </a:stretch>
        </p:blipFill>
        <p:spPr>
          <a:xfrm>
            <a:off x="308326" y="1098096"/>
            <a:ext cx="9145276" cy="3429479"/>
          </a:xfrm>
          <a:prstGeom prst="rect">
            <a:avLst/>
          </a:prstGeom>
        </p:spPr>
      </p:pic>
      <p:sp>
        <p:nvSpPr>
          <p:cNvPr id="6" name="Title 1">
            <a:extLst>
              <a:ext uri="{FF2B5EF4-FFF2-40B4-BE49-F238E27FC236}">
                <a16:creationId xmlns:a16="http://schemas.microsoft.com/office/drawing/2014/main" id="{410FE4C1-583F-6CF0-5699-4A6592F5D951}"/>
              </a:ext>
            </a:extLst>
          </p:cNvPr>
          <p:cNvSpPr>
            <a:spLocks noGrp="1"/>
          </p:cNvSpPr>
          <p:nvPr>
            <p:ph type="title"/>
          </p:nvPr>
        </p:nvSpPr>
        <p:spPr/>
        <p:txBody>
          <a:bodyPr/>
          <a:lstStyle/>
          <a:p>
            <a:r>
              <a:rPr lang="en-US" dirty="0"/>
              <a:t>TUPLE</a:t>
            </a:r>
            <a:endParaRPr lang="en-GB" dirty="0"/>
          </a:p>
        </p:txBody>
      </p:sp>
      <p:pic>
        <p:nvPicPr>
          <p:cNvPr id="8" name="Picture 7">
            <a:extLst>
              <a:ext uri="{FF2B5EF4-FFF2-40B4-BE49-F238E27FC236}">
                <a16:creationId xmlns:a16="http://schemas.microsoft.com/office/drawing/2014/main" id="{D4CDD436-D5C2-E6F3-2B06-A1576AA7D13C}"/>
              </a:ext>
            </a:extLst>
          </p:cNvPr>
          <p:cNvPicPr>
            <a:picLocks noChangeAspect="1"/>
          </p:cNvPicPr>
          <p:nvPr/>
        </p:nvPicPr>
        <p:blipFill>
          <a:blip r:embed="rId3"/>
          <a:stretch>
            <a:fillRect/>
          </a:stretch>
        </p:blipFill>
        <p:spPr>
          <a:xfrm>
            <a:off x="551948" y="5057030"/>
            <a:ext cx="4182059" cy="924054"/>
          </a:xfrm>
          <a:prstGeom prst="rect">
            <a:avLst/>
          </a:prstGeom>
        </p:spPr>
      </p:pic>
    </p:spTree>
    <p:extLst>
      <p:ext uri="{BB962C8B-B14F-4D97-AF65-F5344CB8AC3E}">
        <p14:creationId xmlns:p14="http://schemas.microsoft.com/office/powerpoint/2010/main" val="2249011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C1D1-5465-C592-F6CF-82914FB374EB}"/>
              </a:ext>
            </a:extLst>
          </p:cNvPr>
          <p:cNvSpPr>
            <a:spLocks noGrp="1"/>
          </p:cNvSpPr>
          <p:nvPr>
            <p:ph type="title"/>
          </p:nvPr>
        </p:nvSpPr>
        <p:spPr/>
        <p:txBody>
          <a:bodyPr/>
          <a:lstStyle/>
          <a:p>
            <a:r>
              <a:rPr lang="en-US" dirty="0"/>
              <a:t>DICTIONARY</a:t>
            </a:r>
            <a:endParaRPr lang="en-GB" dirty="0"/>
          </a:p>
        </p:txBody>
      </p:sp>
      <p:pic>
        <p:nvPicPr>
          <p:cNvPr id="5" name="Picture 4">
            <a:extLst>
              <a:ext uri="{FF2B5EF4-FFF2-40B4-BE49-F238E27FC236}">
                <a16:creationId xmlns:a16="http://schemas.microsoft.com/office/drawing/2014/main" id="{DE362B69-996D-1340-C68F-70E7580BA718}"/>
              </a:ext>
            </a:extLst>
          </p:cNvPr>
          <p:cNvPicPr>
            <a:picLocks noChangeAspect="1"/>
          </p:cNvPicPr>
          <p:nvPr/>
        </p:nvPicPr>
        <p:blipFill>
          <a:blip r:embed="rId2"/>
          <a:stretch>
            <a:fillRect/>
          </a:stretch>
        </p:blipFill>
        <p:spPr>
          <a:xfrm>
            <a:off x="308326" y="1181100"/>
            <a:ext cx="6781113" cy="3857927"/>
          </a:xfrm>
          <a:prstGeom prst="rect">
            <a:avLst/>
          </a:prstGeom>
        </p:spPr>
      </p:pic>
      <p:pic>
        <p:nvPicPr>
          <p:cNvPr id="9" name="Picture 8">
            <a:extLst>
              <a:ext uri="{FF2B5EF4-FFF2-40B4-BE49-F238E27FC236}">
                <a16:creationId xmlns:a16="http://schemas.microsoft.com/office/drawing/2014/main" id="{A0D398DC-EF4F-0590-89C6-260C92DBE870}"/>
              </a:ext>
            </a:extLst>
          </p:cNvPr>
          <p:cNvPicPr>
            <a:picLocks noChangeAspect="1"/>
          </p:cNvPicPr>
          <p:nvPr/>
        </p:nvPicPr>
        <p:blipFill>
          <a:blip r:embed="rId3"/>
          <a:stretch>
            <a:fillRect/>
          </a:stretch>
        </p:blipFill>
        <p:spPr>
          <a:xfrm>
            <a:off x="8182942" y="4876699"/>
            <a:ext cx="2819794" cy="1448002"/>
          </a:xfrm>
          <a:prstGeom prst="rect">
            <a:avLst/>
          </a:prstGeom>
        </p:spPr>
      </p:pic>
    </p:spTree>
    <p:extLst>
      <p:ext uri="{BB962C8B-B14F-4D97-AF65-F5344CB8AC3E}">
        <p14:creationId xmlns:p14="http://schemas.microsoft.com/office/powerpoint/2010/main" val="1879464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BF207-87E8-C9F2-D6D2-0C092B92477F}"/>
              </a:ext>
            </a:extLst>
          </p:cNvPr>
          <p:cNvSpPr>
            <a:spLocks noGrp="1"/>
          </p:cNvSpPr>
          <p:nvPr>
            <p:ph type="title"/>
          </p:nvPr>
        </p:nvSpPr>
        <p:spPr/>
        <p:txBody>
          <a:bodyPr/>
          <a:lstStyle/>
          <a:p>
            <a:r>
              <a:rPr lang="en-US" dirty="0"/>
              <a:t>SET</a:t>
            </a:r>
            <a:endParaRPr lang="en-GB" dirty="0"/>
          </a:p>
        </p:txBody>
      </p:sp>
      <p:pic>
        <p:nvPicPr>
          <p:cNvPr id="5" name="Picture 4">
            <a:extLst>
              <a:ext uri="{FF2B5EF4-FFF2-40B4-BE49-F238E27FC236}">
                <a16:creationId xmlns:a16="http://schemas.microsoft.com/office/drawing/2014/main" id="{1F8B8F32-2ACF-5A62-7067-D1D04196586F}"/>
              </a:ext>
            </a:extLst>
          </p:cNvPr>
          <p:cNvPicPr>
            <a:picLocks noChangeAspect="1"/>
          </p:cNvPicPr>
          <p:nvPr/>
        </p:nvPicPr>
        <p:blipFill>
          <a:blip r:embed="rId2"/>
          <a:stretch>
            <a:fillRect/>
          </a:stretch>
        </p:blipFill>
        <p:spPr>
          <a:xfrm>
            <a:off x="308326" y="1141898"/>
            <a:ext cx="7268589" cy="4001058"/>
          </a:xfrm>
          <a:prstGeom prst="rect">
            <a:avLst/>
          </a:prstGeom>
        </p:spPr>
      </p:pic>
      <p:pic>
        <p:nvPicPr>
          <p:cNvPr id="7" name="Picture 6">
            <a:extLst>
              <a:ext uri="{FF2B5EF4-FFF2-40B4-BE49-F238E27FC236}">
                <a16:creationId xmlns:a16="http://schemas.microsoft.com/office/drawing/2014/main" id="{77B75A35-9590-A695-4932-E1FE6DF66AB4}"/>
              </a:ext>
            </a:extLst>
          </p:cNvPr>
          <p:cNvPicPr>
            <a:picLocks noChangeAspect="1"/>
          </p:cNvPicPr>
          <p:nvPr/>
        </p:nvPicPr>
        <p:blipFill>
          <a:blip r:embed="rId3"/>
          <a:stretch>
            <a:fillRect/>
          </a:stretch>
        </p:blipFill>
        <p:spPr>
          <a:xfrm>
            <a:off x="8915204" y="5514883"/>
            <a:ext cx="2800741" cy="657317"/>
          </a:xfrm>
          <a:prstGeom prst="rect">
            <a:avLst/>
          </a:prstGeom>
        </p:spPr>
      </p:pic>
    </p:spTree>
    <p:extLst>
      <p:ext uri="{BB962C8B-B14F-4D97-AF65-F5344CB8AC3E}">
        <p14:creationId xmlns:p14="http://schemas.microsoft.com/office/powerpoint/2010/main" val="2748448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231FCA-C2E9-5A51-8AB3-FE0163D54EA8}"/>
              </a:ext>
            </a:extLst>
          </p:cNvPr>
          <p:cNvPicPr>
            <a:picLocks noChangeAspect="1"/>
          </p:cNvPicPr>
          <p:nvPr/>
        </p:nvPicPr>
        <p:blipFill>
          <a:blip r:embed="rId2"/>
          <a:stretch>
            <a:fillRect/>
          </a:stretch>
        </p:blipFill>
        <p:spPr>
          <a:xfrm>
            <a:off x="476085" y="1348834"/>
            <a:ext cx="9812119" cy="4505954"/>
          </a:xfrm>
          <a:prstGeom prst="rect">
            <a:avLst/>
          </a:prstGeom>
        </p:spPr>
      </p:pic>
      <p:sp>
        <p:nvSpPr>
          <p:cNvPr id="6" name="Title 1">
            <a:extLst>
              <a:ext uri="{FF2B5EF4-FFF2-40B4-BE49-F238E27FC236}">
                <a16:creationId xmlns:a16="http://schemas.microsoft.com/office/drawing/2014/main" id="{80298FE3-CB4B-AD38-FF34-A222AB5894D3}"/>
              </a:ext>
            </a:extLst>
          </p:cNvPr>
          <p:cNvSpPr>
            <a:spLocks noGrp="1"/>
          </p:cNvSpPr>
          <p:nvPr>
            <p:ph type="title"/>
          </p:nvPr>
        </p:nvSpPr>
        <p:spPr/>
        <p:txBody>
          <a:bodyPr/>
          <a:lstStyle/>
          <a:p>
            <a:r>
              <a:rPr lang="en-US" dirty="0"/>
              <a:t>COMPARISON</a:t>
            </a:r>
            <a:endParaRPr lang="en-GB" dirty="0"/>
          </a:p>
        </p:txBody>
      </p:sp>
    </p:spTree>
    <p:extLst>
      <p:ext uri="{BB962C8B-B14F-4D97-AF65-F5344CB8AC3E}">
        <p14:creationId xmlns:p14="http://schemas.microsoft.com/office/powerpoint/2010/main" val="42802215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14A74-56BB-93DF-E351-268E3B61F138}"/>
              </a:ext>
            </a:extLst>
          </p:cNvPr>
          <p:cNvSpPr>
            <a:spLocks noGrp="1"/>
          </p:cNvSpPr>
          <p:nvPr>
            <p:ph type="title"/>
          </p:nvPr>
        </p:nvSpPr>
        <p:spPr/>
        <p:txBody>
          <a:bodyPr/>
          <a:lstStyle/>
          <a:p>
            <a:r>
              <a:rPr lang="en-US" dirty="0"/>
              <a:t>MUTABLE AND IMMUTABLE</a:t>
            </a:r>
            <a:endParaRPr lang="en-GB" dirty="0"/>
          </a:p>
        </p:txBody>
      </p:sp>
      <p:grpSp>
        <p:nvGrpSpPr>
          <p:cNvPr id="8" name="Group 7">
            <a:extLst>
              <a:ext uri="{FF2B5EF4-FFF2-40B4-BE49-F238E27FC236}">
                <a16:creationId xmlns:a16="http://schemas.microsoft.com/office/drawing/2014/main" id="{581E7379-4FD5-EE80-DBCC-FEEDE02D816B}"/>
              </a:ext>
            </a:extLst>
          </p:cNvPr>
          <p:cNvGrpSpPr/>
          <p:nvPr/>
        </p:nvGrpSpPr>
        <p:grpSpPr>
          <a:xfrm>
            <a:off x="123828" y="1409695"/>
            <a:ext cx="6300104" cy="1200153"/>
            <a:chOff x="76203" y="1966910"/>
            <a:chExt cx="6300104" cy="1200153"/>
          </a:xfrm>
        </p:grpSpPr>
        <p:sp>
          <p:nvSpPr>
            <p:cNvPr id="4" name="Rectangle 3">
              <a:extLst>
                <a:ext uri="{FF2B5EF4-FFF2-40B4-BE49-F238E27FC236}">
                  <a16:creationId xmlns:a16="http://schemas.microsoft.com/office/drawing/2014/main" id="{6E2DC357-1CCD-AA2E-503F-01CE2940521C}"/>
                </a:ext>
              </a:extLst>
            </p:cNvPr>
            <p:cNvSpPr/>
            <p:nvPr/>
          </p:nvSpPr>
          <p:spPr>
            <a:xfrm>
              <a:off x="3467101" y="1995488"/>
              <a:ext cx="1514475" cy="1171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type</a:t>
              </a:r>
            </a:p>
            <a:p>
              <a:pPr algn="ctr"/>
              <a:endParaRPr lang="en-US" dirty="0"/>
            </a:p>
            <a:p>
              <a:pPr algn="ctr"/>
              <a:r>
                <a:rPr lang="en-US" dirty="0"/>
                <a:t>State</a:t>
              </a:r>
            </a:p>
            <a:p>
              <a:pPr algn="ctr"/>
              <a:r>
                <a:rPr lang="en-US" dirty="0"/>
                <a:t>(data)</a:t>
              </a:r>
              <a:endParaRPr lang="en-GB" dirty="0"/>
            </a:p>
          </p:txBody>
        </p:sp>
        <p:sp>
          <p:nvSpPr>
            <p:cNvPr id="5" name="Rectangle 4">
              <a:extLst>
                <a:ext uri="{FF2B5EF4-FFF2-40B4-BE49-F238E27FC236}">
                  <a16:creationId xmlns:a16="http://schemas.microsoft.com/office/drawing/2014/main" id="{7F229A87-2250-3033-641E-076B6CB653F4}"/>
                </a:ext>
              </a:extLst>
            </p:cNvPr>
            <p:cNvSpPr/>
            <p:nvPr/>
          </p:nvSpPr>
          <p:spPr>
            <a:xfrm>
              <a:off x="4986335" y="1966910"/>
              <a:ext cx="1389972" cy="455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0x1000</a:t>
              </a:r>
              <a:endParaRPr lang="en-GB" dirty="0"/>
            </a:p>
          </p:txBody>
        </p:sp>
        <p:cxnSp>
          <p:nvCxnSpPr>
            <p:cNvPr id="7" name="Straight Arrow Connector 6">
              <a:extLst>
                <a:ext uri="{FF2B5EF4-FFF2-40B4-BE49-F238E27FC236}">
                  <a16:creationId xmlns:a16="http://schemas.microsoft.com/office/drawing/2014/main" id="{C25E66A8-FA5B-58F2-8E9B-9D434C2712AD}"/>
                </a:ext>
              </a:extLst>
            </p:cNvPr>
            <p:cNvCxnSpPr>
              <a:cxnSpLocks/>
              <a:stCxn id="9" idx="3"/>
              <a:endCxn id="4" idx="1"/>
            </p:cNvCxnSpPr>
            <p:nvPr/>
          </p:nvCxnSpPr>
          <p:spPr>
            <a:xfrm>
              <a:off x="2352677" y="2581275"/>
              <a:ext cx="11144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111B16F-DA0B-135D-6065-7B1EF6E4483B}"/>
                </a:ext>
              </a:extLst>
            </p:cNvPr>
            <p:cNvSpPr txBox="1"/>
            <p:nvPr/>
          </p:nvSpPr>
          <p:spPr>
            <a:xfrm>
              <a:off x="76203" y="2396609"/>
              <a:ext cx="2276474" cy="369332"/>
            </a:xfrm>
            <a:prstGeom prst="rect">
              <a:avLst/>
            </a:prstGeom>
            <a:noFill/>
            <a:ln w="3175">
              <a:solidFill>
                <a:schemeClr val="tx1"/>
              </a:solidFill>
            </a:ln>
          </p:spPr>
          <p:txBody>
            <a:bodyPr wrap="square" rtlCol="0">
              <a:spAutoFit/>
            </a:bodyPr>
            <a:lstStyle/>
            <a:p>
              <a:r>
                <a:rPr lang="en-US" dirty="0"/>
                <a:t>Object in memory</a:t>
              </a:r>
              <a:endParaRPr lang="en-GB" dirty="0"/>
            </a:p>
          </p:txBody>
        </p:sp>
      </p:grpSp>
      <p:grpSp>
        <p:nvGrpSpPr>
          <p:cNvPr id="10" name="Group 9">
            <a:extLst>
              <a:ext uri="{FF2B5EF4-FFF2-40B4-BE49-F238E27FC236}">
                <a16:creationId xmlns:a16="http://schemas.microsoft.com/office/drawing/2014/main" id="{D60D700F-FE18-8C2E-CA94-E0558AB6AFD3}"/>
              </a:ext>
            </a:extLst>
          </p:cNvPr>
          <p:cNvGrpSpPr/>
          <p:nvPr/>
        </p:nvGrpSpPr>
        <p:grpSpPr>
          <a:xfrm>
            <a:off x="123828" y="2967542"/>
            <a:ext cx="9110658" cy="3446239"/>
            <a:chOff x="123828" y="3249836"/>
            <a:chExt cx="9110658" cy="3446239"/>
          </a:xfrm>
        </p:grpSpPr>
        <p:sp>
          <p:nvSpPr>
            <p:cNvPr id="14" name="Rectangle 13">
              <a:extLst>
                <a:ext uri="{FF2B5EF4-FFF2-40B4-BE49-F238E27FC236}">
                  <a16:creationId xmlns:a16="http://schemas.microsoft.com/office/drawing/2014/main" id="{EBCC001C-381C-561F-1DE3-817793F9E66A}"/>
                </a:ext>
              </a:extLst>
            </p:cNvPr>
            <p:cNvSpPr/>
            <p:nvPr/>
          </p:nvSpPr>
          <p:spPr>
            <a:xfrm>
              <a:off x="2562225" y="4543425"/>
              <a:ext cx="2266949" cy="1171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BankAccount</a:t>
              </a:r>
              <a:endParaRPr lang="en-US" dirty="0"/>
            </a:p>
            <a:p>
              <a:pPr algn="ctr"/>
              <a:endParaRPr lang="en-US" dirty="0"/>
            </a:p>
            <a:p>
              <a:pPr algn="ctr"/>
              <a:r>
                <a:rPr lang="en-US" dirty="0"/>
                <a:t>Act: 123</a:t>
              </a:r>
            </a:p>
            <a:p>
              <a:pPr algn="ctr"/>
              <a:r>
                <a:rPr lang="en-US" dirty="0"/>
                <a:t>Balance:500</a:t>
              </a:r>
              <a:endParaRPr lang="en-GB" dirty="0"/>
            </a:p>
          </p:txBody>
        </p:sp>
        <p:cxnSp>
          <p:nvCxnSpPr>
            <p:cNvPr id="15" name="Straight Arrow Connector 14">
              <a:extLst>
                <a:ext uri="{FF2B5EF4-FFF2-40B4-BE49-F238E27FC236}">
                  <a16:creationId xmlns:a16="http://schemas.microsoft.com/office/drawing/2014/main" id="{4880F38A-2F24-ABC0-0EDF-436EB10AC997}"/>
                </a:ext>
              </a:extLst>
            </p:cNvPr>
            <p:cNvCxnSpPr>
              <a:cxnSpLocks/>
            </p:cNvCxnSpPr>
            <p:nvPr/>
          </p:nvCxnSpPr>
          <p:spPr>
            <a:xfrm>
              <a:off x="1581152" y="5153024"/>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47A2D9-5C9D-EE2B-4DAF-55FA8F07F97C}"/>
                </a:ext>
              </a:extLst>
            </p:cNvPr>
            <p:cNvSpPr txBox="1"/>
            <p:nvPr/>
          </p:nvSpPr>
          <p:spPr>
            <a:xfrm>
              <a:off x="123828" y="4944545"/>
              <a:ext cx="1457324" cy="369332"/>
            </a:xfrm>
            <a:prstGeom prst="rect">
              <a:avLst/>
            </a:prstGeom>
            <a:noFill/>
            <a:ln w="3175">
              <a:solidFill>
                <a:schemeClr val="tx1"/>
              </a:solidFill>
            </a:ln>
          </p:spPr>
          <p:txBody>
            <a:bodyPr wrap="square" rtlCol="0">
              <a:spAutoFit/>
            </a:bodyPr>
            <a:lstStyle/>
            <a:p>
              <a:r>
                <a:rPr lang="en-US" dirty="0" err="1"/>
                <a:t>my_account</a:t>
              </a:r>
              <a:endParaRPr lang="en-GB" dirty="0"/>
            </a:p>
          </p:txBody>
        </p:sp>
        <p:sp>
          <p:nvSpPr>
            <p:cNvPr id="19" name="Rectangle 18">
              <a:extLst>
                <a:ext uri="{FF2B5EF4-FFF2-40B4-BE49-F238E27FC236}">
                  <a16:creationId xmlns:a16="http://schemas.microsoft.com/office/drawing/2014/main" id="{D76AAEEE-A3D2-39FD-C853-8BCF495D239A}"/>
                </a:ext>
              </a:extLst>
            </p:cNvPr>
            <p:cNvSpPr/>
            <p:nvPr/>
          </p:nvSpPr>
          <p:spPr>
            <a:xfrm>
              <a:off x="6305548" y="4543424"/>
              <a:ext cx="2266949" cy="11715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BankAccount</a:t>
              </a:r>
              <a:endParaRPr lang="en-US" dirty="0"/>
            </a:p>
            <a:p>
              <a:pPr algn="ctr"/>
              <a:endParaRPr lang="en-US" dirty="0"/>
            </a:p>
            <a:p>
              <a:pPr algn="ctr"/>
              <a:r>
                <a:rPr lang="en-US" dirty="0"/>
                <a:t>Act: 123</a:t>
              </a:r>
            </a:p>
            <a:p>
              <a:pPr algn="ctr"/>
              <a:r>
                <a:rPr lang="en-US" dirty="0"/>
                <a:t>Balance:1500</a:t>
              </a:r>
              <a:endParaRPr lang="en-GB" dirty="0"/>
            </a:p>
          </p:txBody>
        </p:sp>
        <p:sp>
          <p:nvSpPr>
            <p:cNvPr id="20" name="Rectangle 19">
              <a:extLst>
                <a:ext uri="{FF2B5EF4-FFF2-40B4-BE49-F238E27FC236}">
                  <a16:creationId xmlns:a16="http://schemas.microsoft.com/office/drawing/2014/main" id="{16817122-A93A-8F2F-6E39-EAA0A056BC7C}"/>
                </a:ext>
              </a:extLst>
            </p:cNvPr>
            <p:cNvSpPr/>
            <p:nvPr/>
          </p:nvSpPr>
          <p:spPr>
            <a:xfrm>
              <a:off x="4276723" y="4114799"/>
              <a:ext cx="1362074" cy="428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0x1000</a:t>
              </a:r>
              <a:endParaRPr lang="en-GB" dirty="0"/>
            </a:p>
          </p:txBody>
        </p:sp>
        <p:sp>
          <p:nvSpPr>
            <p:cNvPr id="21" name="Rectangle 20">
              <a:extLst>
                <a:ext uri="{FF2B5EF4-FFF2-40B4-BE49-F238E27FC236}">
                  <a16:creationId xmlns:a16="http://schemas.microsoft.com/office/drawing/2014/main" id="{D9B84933-8964-081E-ED58-AD3609DEA2BB}"/>
                </a:ext>
              </a:extLst>
            </p:cNvPr>
            <p:cNvSpPr/>
            <p:nvPr/>
          </p:nvSpPr>
          <p:spPr>
            <a:xfrm>
              <a:off x="7872412" y="4115871"/>
              <a:ext cx="1362074" cy="4286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0x1000</a:t>
              </a:r>
              <a:endParaRPr lang="en-GB" dirty="0"/>
            </a:p>
          </p:txBody>
        </p:sp>
        <p:cxnSp>
          <p:nvCxnSpPr>
            <p:cNvPr id="23" name="Straight Arrow Connector 22">
              <a:extLst>
                <a:ext uri="{FF2B5EF4-FFF2-40B4-BE49-F238E27FC236}">
                  <a16:creationId xmlns:a16="http://schemas.microsoft.com/office/drawing/2014/main" id="{E8307650-09F4-6231-9BC6-E765E9F0B9B0}"/>
                </a:ext>
              </a:extLst>
            </p:cNvPr>
            <p:cNvCxnSpPr/>
            <p:nvPr/>
          </p:nvCxnSpPr>
          <p:spPr>
            <a:xfrm>
              <a:off x="4095750" y="5600700"/>
              <a:ext cx="1209675" cy="1095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5DB828-A9B2-1760-C7E7-963005CD2FC8}"/>
                </a:ext>
              </a:extLst>
            </p:cNvPr>
            <p:cNvCxnSpPr>
              <a:cxnSpLocks/>
            </p:cNvCxnSpPr>
            <p:nvPr/>
          </p:nvCxnSpPr>
          <p:spPr>
            <a:xfrm flipH="1">
              <a:off x="6515100" y="5594864"/>
              <a:ext cx="1309686" cy="1101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490445-B117-3CBA-A0F0-15506D62C52F}"/>
                </a:ext>
              </a:extLst>
            </p:cNvPr>
            <p:cNvCxnSpPr>
              <a:cxnSpLocks/>
              <a:stCxn id="20" idx="0"/>
            </p:cNvCxnSpPr>
            <p:nvPr/>
          </p:nvCxnSpPr>
          <p:spPr>
            <a:xfrm flipV="1">
              <a:off x="4957760" y="3667124"/>
              <a:ext cx="890590" cy="44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5BAE482-AC29-9BA1-DF6C-E2AD758A84BC}"/>
                </a:ext>
              </a:extLst>
            </p:cNvPr>
            <p:cNvCxnSpPr>
              <a:cxnSpLocks/>
            </p:cNvCxnSpPr>
            <p:nvPr/>
          </p:nvCxnSpPr>
          <p:spPr>
            <a:xfrm flipH="1" flipV="1">
              <a:off x="6972300" y="3667124"/>
              <a:ext cx="1362074" cy="466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D570A7-D41C-6505-45BD-90FD24313AAB}"/>
                </a:ext>
              </a:extLst>
            </p:cNvPr>
            <p:cNvSpPr txBox="1"/>
            <p:nvPr/>
          </p:nvSpPr>
          <p:spPr>
            <a:xfrm>
              <a:off x="5196906" y="3249836"/>
              <a:ext cx="3375591" cy="369332"/>
            </a:xfrm>
            <a:prstGeom prst="rect">
              <a:avLst/>
            </a:prstGeom>
            <a:noFill/>
          </p:spPr>
          <p:txBody>
            <a:bodyPr wrap="square" rtlCol="0">
              <a:spAutoFit/>
            </a:bodyPr>
            <a:lstStyle/>
            <a:p>
              <a:r>
                <a:rPr lang="en-US" dirty="0"/>
                <a:t>Memory address not changed!</a:t>
              </a:r>
              <a:endParaRPr lang="en-GB" dirty="0"/>
            </a:p>
          </p:txBody>
        </p:sp>
        <p:sp>
          <p:nvSpPr>
            <p:cNvPr id="33" name="TextBox 32">
              <a:extLst>
                <a:ext uri="{FF2B5EF4-FFF2-40B4-BE49-F238E27FC236}">
                  <a16:creationId xmlns:a16="http://schemas.microsoft.com/office/drawing/2014/main" id="{5CD645B2-A9CD-D6A0-7968-F65C762C18DF}"/>
                </a:ext>
              </a:extLst>
            </p:cNvPr>
            <p:cNvSpPr txBox="1"/>
            <p:nvPr/>
          </p:nvSpPr>
          <p:spPr>
            <a:xfrm>
              <a:off x="5382145" y="6222738"/>
              <a:ext cx="1657351" cy="369332"/>
            </a:xfrm>
            <a:prstGeom prst="rect">
              <a:avLst/>
            </a:prstGeom>
            <a:noFill/>
          </p:spPr>
          <p:txBody>
            <a:bodyPr wrap="square" rtlCol="0">
              <a:spAutoFit/>
            </a:bodyPr>
            <a:lstStyle/>
            <a:p>
              <a:r>
                <a:rPr lang="en-US" dirty="0"/>
                <a:t>Data changed!</a:t>
              </a:r>
              <a:endParaRPr lang="en-GB" dirty="0"/>
            </a:p>
          </p:txBody>
        </p:sp>
      </p:grpSp>
      <p:sp>
        <p:nvSpPr>
          <p:cNvPr id="34" name="TextBox 33">
            <a:extLst>
              <a:ext uri="{FF2B5EF4-FFF2-40B4-BE49-F238E27FC236}">
                <a16:creationId xmlns:a16="http://schemas.microsoft.com/office/drawing/2014/main" id="{1C505EAC-581E-F2D4-9974-205309DF8602}"/>
              </a:ext>
            </a:extLst>
          </p:cNvPr>
          <p:cNvSpPr txBox="1"/>
          <p:nvPr/>
        </p:nvSpPr>
        <p:spPr>
          <a:xfrm>
            <a:off x="7547201" y="1134860"/>
            <a:ext cx="4200525" cy="1618905"/>
          </a:xfrm>
          <a:prstGeom prst="rect">
            <a:avLst/>
          </a:prstGeom>
          <a:noFill/>
        </p:spPr>
        <p:txBody>
          <a:bodyPr wrap="square" rtlCol="0">
            <a:spAutoFit/>
          </a:bodyPr>
          <a:lstStyle/>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Changing the data inside the object is called modifying the internal state of the object.</a:t>
            </a:r>
          </a:p>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The object which its data can be changed call </a:t>
            </a:r>
            <a:r>
              <a:rPr lang="en-US" sz="1600" b="1" u="sng" dirty="0">
                <a:solidFill>
                  <a:srgbClr val="273D68"/>
                </a:solidFill>
                <a:latin typeface="Arial" panose="020B0604020202020204" pitchFamily="34" charset="0"/>
                <a:cs typeface="Arial" panose="020B0604020202020204" pitchFamily="34" charset="0"/>
              </a:rPr>
              <a:t>MUTABLE OBJECT </a:t>
            </a:r>
            <a:r>
              <a:rPr lang="en-US" sz="1600" dirty="0">
                <a:solidFill>
                  <a:srgbClr val="273D68"/>
                </a:solidFill>
                <a:latin typeface="Arial" panose="020B0604020202020204" pitchFamily="34" charset="0"/>
                <a:cs typeface="Arial" panose="020B0604020202020204" pitchFamily="34" charset="0"/>
              </a:rPr>
              <a:t>and vice versus.</a:t>
            </a:r>
            <a:endParaRPr lang="en-GB" sz="1600" dirty="0">
              <a:solidFill>
                <a:srgbClr val="273D68"/>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F99BDCB-FCE6-231C-8258-D68808780A85}"/>
              </a:ext>
            </a:extLst>
          </p:cNvPr>
          <p:cNvSpPr txBox="1"/>
          <p:nvPr/>
        </p:nvSpPr>
        <p:spPr>
          <a:xfrm>
            <a:off x="8334374" y="6125110"/>
            <a:ext cx="3691619" cy="369332"/>
          </a:xfrm>
          <a:prstGeom prst="rect">
            <a:avLst/>
          </a:prstGeom>
          <a:noFill/>
        </p:spPr>
        <p:txBody>
          <a:bodyPr wrap="square" rtlCol="0">
            <a:spAutoFit/>
          </a:bodyPr>
          <a:lstStyle/>
          <a:p>
            <a:r>
              <a:rPr lang="en-US" dirty="0"/>
              <a:t>Source: Python deep dive course</a:t>
            </a:r>
            <a:endParaRPr lang="en-GB" dirty="0"/>
          </a:p>
        </p:txBody>
      </p:sp>
    </p:spTree>
    <p:extLst>
      <p:ext uri="{BB962C8B-B14F-4D97-AF65-F5344CB8AC3E}">
        <p14:creationId xmlns:p14="http://schemas.microsoft.com/office/powerpoint/2010/main" val="2919323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F958-CF70-848E-BF51-C98B45A55DBE}"/>
              </a:ext>
            </a:extLst>
          </p:cNvPr>
          <p:cNvSpPr>
            <a:spLocks noGrp="1"/>
          </p:cNvSpPr>
          <p:nvPr>
            <p:ph type="title"/>
          </p:nvPr>
        </p:nvSpPr>
        <p:spPr/>
        <p:txBody>
          <a:bodyPr/>
          <a:lstStyle/>
          <a:p>
            <a:r>
              <a:rPr lang="en-US" dirty="0"/>
              <a:t>COURSE CONTENTS</a:t>
            </a:r>
            <a:endParaRPr lang="en-GB" dirty="0"/>
          </a:p>
        </p:txBody>
      </p:sp>
      <p:sp>
        <p:nvSpPr>
          <p:cNvPr id="3" name="Text Placeholder 2">
            <a:extLst>
              <a:ext uri="{FF2B5EF4-FFF2-40B4-BE49-F238E27FC236}">
                <a16:creationId xmlns:a16="http://schemas.microsoft.com/office/drawing/2014/main" id="{28C5BAA9-360C-8EFD-C57E-964F31570B08}"/>
              </a:ext>
            </a:extLst>
          </p:cNvPr>
          <p:cNvSpPr>
            <a:spLocks noGrp="1"/>
          </p:cNvSpPr>
          <p:nvPr>
            <p:ph type="body" sz="quarter" idx="10"/>
          </p:nvPr>
        </p:nvSpPr>
        <p:spPr>
          <a:xfrm>
            <a:off x="313531" y="941160"/>
            <a:ext cx="11564938" cy="5582104"/>
          </a:xfrm>
        </p:spPr>
        <p:txBody>
          <a:bodyPr/>
          <a:lstStyle/>
          <a:p>
            <a:r>
              <a:rPr lang="en-US" dirty="0"/>
              <a:t>Introduction to python</a:t>
            </a:r>
          </a:p>
          <a:p>
            <a:r>
              <a:rPr lang="en-US" dirty="0"/>
              <a:t>Variable and data type</a:t>
            </a:r>
          </a:p>
          <a:p>
            <a:r>
              <a:rPr lang="en-US" dirty="0"/>
              <a:t>Operator and control flow</a:t>
            </a:r>
          </a:p>
          <a:p>
            <a:r>
              <a:rPr lang="en-US" dirty="0"/>
              <a:t>Data structure</a:t>
            </a:r>
          </a:p>
          <a:p>
            <a:r>
              <a:rPr lang="en-US" dirty="0"/>
              <a:t>Data analysis library</a:t>
            </a:r>
          </a:p>
          <a:p>
            <a:pPr lvl="1">
              <a:buFont typeface="Wingdings" panose="05000000000000000000" pitchFamily="2" charset="2"/>
              <a:buChar char="ü"/>
            </a:pPr>
            <a:r>
              <a:rPr lang="en-US" dirty="0" err="1"/>
              <a:t>Numpy</a:t>
            </a:r>
            <a:endParaRPr lang="en-US" dirty="0"/>
          </a:p>
          <a:p>
            <a:pPr lvl="1">
              <a:buFont typeface="Wingdings" panose="05000000000000000000" pitchFamily="2" charset="2"/>
              <a:buChar char="ü"/>
            </a:pPr>
            <a:r>
              <a:rPr lang="en-US" dirty="0"/>
              <a:t>Pandas</a:t>
            </a:r>
          </a:p>
          <a:p>
            <a:pPr lvl="1">
              <a:buFont typeface="Wingdings" panose="05000000000000000000" pitchFamily="2" charset="2"/>
              <a:buChar char="ü"/>
            </a:pPr>
            <a:r>
              <a:rPr lang="en-US" dirty="0" err="1"/>
              <a:t>Mathplotlib</a:t>
            </a:r>
            <a:endParaRPr lang="en-US" dirty="0"/>
          </a:p>
          <a:p>
            <a:pPr lvl="1">
              <a:buFont typeface="Wingdings" panose="05000000000000000000" pitchFamily="2" charset="2"/>
              <a:buChar char="ü"/>
            </a:pPr>
            <a:r>
              <a:rPr lang="en-US" dirty="0"/>
              <a:t>Lasio</a:t>
            </a:r>
          </a:p>
          <a:p>
            <a:pPr lvl="1">
              <a:buFont typeface="Wingdings" panose="05000000000000000000" pitchFamily="2" charset="2"/>
              <a:buChar char="ü"/>
            </a:pPr>
            <a:r>
              <a:rPr lang="en-US" dirty="0" err="1"/>
              <a:t>Streamlit</a:t>
            </a:r>
            <a:endParaRPr lang="en-US" dirty="0"/>
          </a:p>
          <a:p>
            <a:r>
              <a:rPr lang="en-US" dirty="0"/>
              <a:t>Class (OOP)</a:t>
            </a:r>
          </a:p>
          <a:p>
            <a:r>
              <a:rPr lang="en-US" dirty="0"/>
              <a:t>Machine learning projects</a:t>
            </a:r>
          </a:p>
          <a:p>
            <a:endParaRPr lang="en-GB" dirty="0"/>
          </a:p>
        </p:txBody>
      </p:sp>
    </p:spTree>
    <p:extLst>
      <p:ext uri="{BB962C8B-B14F-4D97-AF65-F5344CB8AC3E}">
        <p14:creationId xmlns:p14="http://schemas.microsoft.com/office/powerpoint/2010/main" val="3019925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E04C34-85BF-FC9B-D237-3F87CB97DAA8}"/>
              </a:ext>
            </a:extLst>
          </p:cNvPr>
          <p:cNvSpPr>
            <a:spLocks noGrp="1"/>
          </p:cNvSpPr>
          <p:nvPr>
            <p:ph type="title"/>
          </p:nvPr>
        </p:nvSpPr>
        <p:spPr>
          <a:xfrm>
            <a:off x="308326" y="0"/>
            <a:ext cx="10147639" cy="769972"/>
          </a:xfrm>
        </p:spPr>
        <p:txBody>
          <a:bodyPr/>
          <a:lstStyle/>
          <a:p>
            <a:r>
              <a:rPr lang="en-US" dirty="0"/>
              <a:t>MUTABLE AND IMMUTABLE OBJECTS</a:t>
            </a:r>
            <a:endParaRPr lang="en-GB" dirty="0"/>
          </a:p>
        </p:txBody>
      </p:sp>
      <p:pic>
        <p:nvPicPr>
          <p:cNvPr id="10" name="Picture 9">
            <a:extLst>
              <a:ext uri="{FF2B5EF4-FFF2-40B4-BE49-F238E27FC236}">
                <a16:creationId xmlns:a16="http://schemas.microsoft.com/office/drawing/2014/main" id="{A8965F63-D6AF-721A-CE7A-48D0E242BDC1}"/>
              </a:ext>
            </a:extLst>
          </p:cNvPr>
          <p:cNvPicPr>
            <a:picLocks noChangeAspect="1"/>
          </p:cNvPicPr>
          <p:nvPr/>
        </p:nvPicPr>
        <p:blipFill>
          <a:blip r:embed="rId2"/>
          <a:stretch>
            <a:fillRect/>
          </a:stretch>
        </p:blipFill>
        <p:spPr>
          <a:xfrm>
            <a:off x="7457370" y="1442698"/>
            <a:ext cx="3286739" cy="2248073"/>
          </a:xfrm>
          <a:prstGeom prst="rect">
            <a:avLst/>
          </a:prstGeom>
          <a:ln w="3175">
            <a:solidFill>
              <a:schemeClr val="tx1"/>
            </a:solidFill>
          </a:ln>
        </p:spPr>
      </p:pic>
      <p:pic>
        <p:nvPicPr>
          <p:cNvPr id="12" name="Picture 11">
            <a:extLst>
              <a:ext uri="{FF2B5EF4-FFF2-40B4-BE49-F238E27FC236}">
                <a16:creationId xmlns:a16="http://schemas.microsoft.com/office/drawing/2014/main" id="{233FC82B-B54C-97A7-0BE4-B269ABE0FDB3}"/>
              </a:ext>
            </a:extLst>
          </p:cNvPr>
          <p:cNvPicPr>
            <a:picLocks noChangeAspect="1"/>
          </p:cNvPicPr>
          <p:nvPr/>
        </p:nvPicPr>
        <p:blipFill>
          <a:blip r:embed="rId3"/>
          <a:stretch>
            <a:fillRect/>
          </a:stretch>
        </p:blipFill>
        <p:spPr>
          <a:xfrm>
            <a:off x="7457370" y="3797783"/>
            <a:ext cx="4486980" cy="2608010"/>
          </a:xfrm>
          <a:prstGeom prst="rect">
            <a:avLst/>
          </a:prstGeom>
          <a:ln w="3175">
            <a:solidFill>
              <a:schemeClr val="tx1"/>
            </a:solidFill>
          </a:ln>
        </p:spPr>
      </p:pic>
      <p:pic>
        <p:nvPicPr>
          <p:cNvPr id="14" name="Picture 13">
            <a:extLst>
              <a:ext uri="{FF2B5EF4-FFF2-40B4-BE49-F238E27FC236}">
                <a16:creationId xmlns:a16="http://schemas.microsoft.com/office/drawing/2014/main" id="{76CF8418-1370-9411-D646-CE72443AF4DD}"/>
              </a:ext>
            </a:extLst>
          </p:cNvPr>
          <p:cNvPicPr>
            <a:picLocks noChangeAspect="1"/>
          </p:cNvPicPr>
          <p:nvPr/>
        </p:nvPicPr>
        <p:blipFill>
          <a:blip r:embed="rId4"/>
          <a:stretch>
            <a:fillRect/>
          </a:stretch>
        </p:blipFill>
        <p:spPr>
          <a:xfrm>
            <a:off x="308326" y="1373177"/>
            <a:ext cx="6563234" cy="4378345"/>
          </a:xfrm>
          <a:prstGeom prst="rect">
            <a:avLst/>
          </a:prstGeom>
          <a:ln w="3175">
            <a:solidFill>
              <a:schemeClr val="tx1"/>
            </a:solidFill>
          </a:ln>
        </p:spPr>
      </p:pic>
    </p:spTree>
    <p:extLst>
      <p:ext uri="{BB962C8B-B14F-4D97-AF65-F5344CB8AC3E}">
        <p14:creationId xmlns:p14="http://schemas.microsoft.com/office/powerpoint/2010/main" val="14938519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0C8A4B-5C16-FC40-6BB7-F83874CAD51F}"/>
              </a:ext>
            </a:extLst>
          </p:cNvPr>
          <p:cNvSpPr>
            <a:spLocks noGrp="1"/>
          </p:cNvSpPr>
          <p:nvPr>
            <p:ph type="title"/>
          </p:nvPr>
        </p:nvSpPr>
        <p:spPr/>
        <p:txBody>
          <a:bodyPr/>
          <a:lstStyle/>
          <a:p>
            <a:r>
              <a:rPr lang="en-US" dirty="0"/>
              <a:t>UNPACKING OPERATORS</a:t>
            </a:r>
            <a:endParaRPr lang="en-GB" dirty="0"/>
          </a:p>
        </p:txBody>
      </p:sp>
      <p:pic>
        <p:nvPicPr>
          <p:cNvPr id="5" name="Picture 4">
            <a:extLst>
              <a:ext uri="{FF2B5EF4-FFF2-40B4-BE49-F238E27FC236}">
                <a16:creationId xmlns:a16="http://schemas.microsoft.com/office/drawing/2014/main" id="{B39AF390-69A5-D7E2-5AE0-57A43FB4AC88}"/>
              </a:ext>
            </a:extLst>
          </p:cNvPr>
          <p:cNvPicPr>
            <a:picLocks noChangeAspect="1"/>
          </p:cNvPicPr>
          <p:nvPr/>
        </p:nvPicPr>
        <p:blipFill>
          <a:blip r:embed="rId2"/>
          <a:stretch>
            <a:fillRect/>
          </a:stretch>
        </p:blipFill>
        <p:spPr>
          <a:xfrm>
            <a:off x="308326" y="1146807"/>
            <a:ext cx="9002381" cy="1829055"/>
          </a:xfrm>
          <a:prstGeom prst="rect">
            <a:avLst/>
          </a:prstGeom>
        </p:spPr>
      </p:pic>
      <p:pic>
        <p:nvPicPr>
          <p:cNvPr id="10" name="Picture 9">
            <a:extLst>
              <a:ext uri="{FF2B5EF4-FFF2-40B4-BE49-F238E27FC236}">
                <a16:creationId xmlns:a16="http://schemas.microsoft.com/office/drawing/2014/main" id="{F4869F0E-ABFB-9209-61F1-4BCE48B8DDB9}"/>
              </a:ext>
            </a:extLst>
          </p:cNvPr>
          <p:cNvPicPr>
            <a:picLocks noChangeAspect="1"/>
          </p:cNvPicPr>
          <p:nvPr/>
        </p:nvPicPr>
        <p:blipFill>
          <a:blip r:embed="rId3"/>
          <a:stretch>
            <a:fillRect/>
          </a:stretch>
        </p:blipFill>
        <p:spPr>
          <a:xfrm>
            <a:off x="322615" y="3538704"/>
            <a:ext cx="8973802" cy="2114845"/>
          </a:xfrm>
          <a:prstGeom prst="rect">
            <a:avLst/>
          </a:prstGeom>
        </p:spPr>
      </p:pic>
    </p:spTree>
    <p:extLst>
      <p:ext uri="{BB962C8B-B14F-4D97-AF65-F5344CB8AC3E}">
        <p14:creationId xmlns:p14="http://schemas.microsoft.com/office/powerpoint/2010/main" val="1936321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754D87-50B6-8B36-7D6D-31137E3936FC}"/>
              </a:ext>
            </a:extLst>
          </p:cNvPr>
          <p:cNvPicPr>
            <a:picLocks noChangeAspect="1"/>
          </p:cNvPicPr>
          <p:nvPr/>
        </p:nvPicPr>
        <p:blipFill>
          <a:blip r:embed="rId2"/>
          <a:stretch>
            <a:fillRect/>
          </a:stretch>
        </p:blipFill>
        <p:spPr>
          <a:xfrm>
            <a:off x="444093" y="1151795"/>
            <a:ext cx="8973802" cy="2114846"/>
          </a:xfrm>
          <a:prstGeom prst="rect">
            <a:avLst/>
          </a:prstGeom>
        </p:spPr>
      </p:pic>
      <p:pic>
        <p:nvPicPr>
          <p:cNvPr id="5" name="Picture 4">
            <a:extLst>
              <a:ext uri="{FF2B5EF4-FFF2-40B4-BE49-F238E27FC236}">
                <a16:creationId xmlns:a16="http://schemas.microsoft.com/office/drawing/2014/main" id="{67D6FEC9-1CC4-DFE9-4D4F-C94B5380215B}"/>
              </a:ext>
            </a:extLst>
          </p:cNvPr>
          <p:cNvPicPr>
            <a:picLocks noChangeAspect="1"/>
          </p:cNvPicPr>
          <p:nvPr/>
        </p:nvPicPr>
        <p:blipFill>
          <a:blip r:embed="rId3"/>
          <a:stretch>
            <a:fillRect/>
          </a:stretch>
        </p:blipFill>
        <p:spPr>
          <a:xfrm>
            <a:off x="308326" y="3648464"/>
            <a:ext cx="8983329" cy="2610214"/>
          </a:xfrm>
          <a:prstGeom prst="rect">
            <a:avLst/>
          </a:prstGeom>
        </p:spPr>
      </p:pic>
      <p:sp>
        <p:nvSpPr>
          <p:cNvPr id="6" name="Title 2">
            <a:extLst>
              <a:ext uri="{FF2B5EF4-FFF2-40B4-BE49-F238E27FC236}">
                <a16:creationId xmlns:a16="http://schemas.microsoft.com/office/drawing/2014/main" id="{97A1F900-3301-4DBB-AD14-1BC5E716140A}"/>
              </a:ext>
            </a:extLst>
          </p:cNvPr>
          <p:cNvSpPr>
            <a:spLocks noGrp="1"/>
          </p:cNvSpPr>
          <p:nvPr>
            <p:ph type="title"/>
          </p:nvPr>
        </p:nvSpPr>
        <p:spPr/>
        <p:txBody>
          <a:bodyPr/>
          <a:lstStyle/>
          <a:p>
            <a:r>
              <a:rPr lang="en-US" dirty="0"/>
              <a:t>UNPACKING OPERATORS</a:t>
            </a:r>
            <a:endParaRPr lang="en-GB" dirty="0"/>
          </a:p>
        </p:txBody>
      </p:sp>
    </p:spTree>
    <p:extLst>
      <p:ext uri="{BB962C8B-B14F-4D97-AF65-F5344CB8AC3E}">
        <p14:creationId xmlns:p14="http://schemas.microsoft.com/office/powerpoint/2010/main" val="1530842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2203B9-A022-173C-B064-C9AD1103186A}"/>
              </a:ext>
            </a:extLst>
          </p:cNvPr>
          <p:cNvPicPr>
            <a:picLocks noChangeAspect="1"/>
          </p:cNvPicPr>
          <p:nvPr/>
        </p:nvPicPr>
        <p:blipFill>
          <a:blip r:embed="rId2"/>
          <a:stretch>
            <a:fillRect/>
          </a:stretch>
        </p:blipFill>
        <p:spPr>
          <a:xfrm>
            <a:off x="425341" y="1401075"/>
            <a:ext cx="9452476" cy="4055850"/>
          </a:xfrm>
          <a:prstGeom prst="rect">
            <a:avLst/>
          </a:prstGeom>
        </p:spPr>
      </p:pic>
      <p:sp>
        <p:nvSpPr>
          <p:cNvPr id="6" name="Title 2">
            <a:extLst>
              <a:ext uri="{FF2B5EF4-FFF2-40B4-BE49-F238E27FC236}">
                <a16:creationId xmlns:a16="http://schemas.microsoft.com/office/drawing/2014/main" id="{573163B1-DE53-301F-2F02-57C66E575D25}"/>
              </a:ext>
            </a:extLst>
          </p:cNvPr>
          <p:cNvSpPr>
            <a:spLocks noGrp="1"/>
          </p:cNvSpPr>
          <p:nvPr>
            <p:ph type="title"/>
          </p:nvPr>
        </p:nvSpPr>
        <p:spPr/>
        <p:txBody>
          <a:bodyPr/>
          <a:lstStyle/>
          <a:p>
            <a:r>
              <a:rPr lang="en-US" dirty="0"/>
              <a:t>UNPACKING OPERATORS</a:t>
            </a:r>
            <a:endParaRPr lang="en-GB" dirty="0"/>
          </a:p>
        </p:txBody>
      </p:sp>
    </p:spTree>
    <p:extLst>
      <p:ext uri="{BB962C8B-B14F-4D97-AF65-F5344CB8AC3E}">
        <p14:creationId xmlns:p14="http://schemas.microsoft.com/office/powerpoint/2010/main" val="2519161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B0E4F-EF6C-F44C-9521-A3185D1634F6}"/>
              </a:ext>
            </a:extLst>
          </p:cNvPr>
          <p:cNvSpPr>
            <a:spLocks noGrp="1"/>
          </p:cNvSpPr>
          <p:nvPr>
            <p:ph type="title"/>
          </p:nvPr>
        </p:nvSpPr>
        <p:spPr/>
        <p:txBody>
          <a:bodyPr/>
          <a:lstStyle/>
          <a:p>
            <a:r>
              <a:rPr lang="en-US" dirty="0"/>
              <a:t>FUNCTIONS</a:t>
            </a:r>
            <a:endParaRPr lang="en-GB" dirty="0"/>
          </a:p>
        </p:txBody>
      </p:sp>
      <p:pic>
        <p:nvPicPr>
          <p:cNvPr id="7" name="Picture 6">
            <a:extLst>
              <a:ext uri="{FF2B5EF4-FFF2-40B4-BE49-F238E27FC236}">
                <a16:creationId xmlns:a16="http://schemas.microsoft.com/office/drawing/2014/main" id="{C0FA74DD-C42C-1F52-1A23-218ACF150B25}"/>
              </a:ext>
            </a:extLst>
          </p:cNvPr>
          <p:cNvPicPr>
            <a:picLocks noChangeAspect="1"/>
          </p:cNvPicPr>
          <p:nvPr/>
        </p:nvPicPr>
        <p:blipFill>
          <a:blip r:embed="rId3"/>
          <a:stretch>
            <a:fillRect/>
          </a:stretch>
        </p:blipFill>
        <p:spPr>
          <a:xfrm>
            <a:off x="560615" y="1254498"/>
            <a:ext cx="4139174" cy="1281173"/>
          </a:xfrm>
          <a:prstGeom prst="rect">
            <a:avLst/>
          </a:prstGeom>
          <a:ln w="3175">
            <a:solidFill>
              <a:schemeClr val="tx1"/>
            </a:solidFill>
          </a:ln>
        </p:spPr>
      </p:pic>
      <p:sp>
        <p:nvSpPr>
          <p:cNvPr id="8" name="TextBox 7">
            <a:extLst>
              <a:ext uri="{FF2B5EF4-FFF2-40B4-BE49-F238E27FC236}">
                <a16:creationId xmlns:a16="http://schemas.microsoft.com/office/drawing/2014/main" id="{95DA26BE-F5E5-A0C0-E603-2F24265C10C4}"/>
              </a:ext>
            </a:extLst>
          </p:cNvPr>
          <p:cNvSpPr txBox="1"/>
          <p:nvPr/>
        </p:nvSpPr>
        <p:spPr>
          <a:xfrm>
            <a:off x="219595" y="4628179"/>
            <a:ext cx="5162550" cy="634020"/>
          </a:xfrm>
          <a:prstGeom prst="rect">
            <a:avLst/>
          </a:prstGeom>
          <a:noFill/>
        </p:spPr>
        <p:txBody>
          <a:bodyPr wrap="square" rtlCol="0">
            <a:spAutoFit/>
          </a:bodyPr>
          <a:lstStyle/>
          <a:p>
            <a:pPr marL="742950" lvl="1" indent="-285750" fontAlgn="base">
              <a:spcBef>
                <a:spcPct val="20000"/>
              </a:spcBef>
              <a:spcAft>
                <a:spcPct val="0"/>
              </a:spcAft>
              <a:buClr>
                <a:schemeClr val="accent1"/>
              </a:buClr>
              <a:buFont typeface="Wingdings" panose="05000000000000000000" pitchFamily="2" charset="2"/>
              <a:buChar char="ü"/>
            </a:pPr>
            <a:r>
              <a:rPr lang="en-US" sz="1600" dirty="0" err="1">
                <a:solidFill>
                  <a:srgbClr val="273D68"/>
                </a:solidFill>
                <a:latin typeface="Arial" panose="020B0604020202020204" pitchFamily="34" charset="0"/>
                <a:cs typeface="Arial" panose="020B0604020202020204" pitchFamily="34" charset="0"/>
              </a:rPr>
              <a:t>a,b</a:t>
            </a:r>
            <a:r>
              <a:rPr lang="en-US" sz="1600" dirty="0">
                <a:solidFill>
                  <a:srgbClr val="273D68"/>
                </a:solidFill>
                <a:latin typeface="Arial" panose="020B0604020202020204" pitchFamily="34" charset="0"/>
                <a:cs typeface="Arial" panose="020B0604020202020204" pitchFamily="34" charset="0"/>
              </a:rPr>
              <a:t> is positional arguments of function</a:t>
            </a:r>
          </a:p>
          <a:p>
            <a:pPr marL="742950" lvl="1" indent="-285750" fontAlgn="base">
              <a:spcBef>
                <a:spcPct val="20000"/>
              </a:spcBef>
              <a:spcAft>
                <a:spcPct val="0"/>
              </a:spcAft>
              <a:buClr>
                <a:schemeClr val="accent1"/>
              </a:buClr>
              <a:buFont typeface="Wingdings" panose="05000000000000000000" pitchFamily="2" charset="2"/>
              <a:buChar char="ü"/>
            </a:pPr>
            <a:r>
              <a:rPr lang="en-US" sz="1600" dirty="0">
                <a:solidFill>
                  <a:srgbClr val="273D68"/>
                </a:solidFill>
                <a:latin typeface="Arial" panose="020B0604020202020204" pitchFamily="34" charset="0"/>
                <a:cs typeface="Arial" panose="020B0604020202020204" pitchFamily="34" charset="0"/>
              </a:rPr>
              <a:t>c is keyword argument of function</a:t>
            </a:r>
            <a:endParaRPr lang="en-GB" sz="1600" dirty="0">
              <a:solidFill>
                <a:srgbClr val="273D68"/>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B133451-1B93-C577-4642-5004C0D4186F}"/>
              </a:ext>
            </a:extLst>
          </p:cNvPr>
          <p:cNvPicPr>
            <a:picLocks noChangeAspect="1"/>
          </p:cNvPicPr>
          <p:nvPr/>
        </p:nvPicPr>
        <p:blipFill>
          <a:blip r:embed="rId4"/>
          <a:stretch>
            <a:fillRect/>
          </a:stretch>
        </p:blipFill>
        <p:spPr>
          <a:xfrm>
            <a:off x="5697311" y="1799834"/>
            <a:ext cx="3834454" cy="1471674"/>
          </a:xfrm>
          <a:prstGeom prst="rect">
            <a:avLst/>
          </a:prstGeom>
          <a:ln w="3175">
            <a:solidFill>
              <a:schemeClr val="tx1"/>
            </a:solidFill>
          </a:ln>
        </p:spPr>
      </p:pic>
      <p:pic>
        <p:nvPicPr>
          <p:cNvPr id="5" name="Picture 4">
            <a:extLst>
              <a:ext uri="{FF2B5EF4-FFF2-40B4-BE49-F238E27FC236}">
                <a16:creationId xmlns:a16="http://schemas.microsoft.com/office/drawing/2014/main" id="{037BCB6C-10CD-CBBD-72A7-A2EB21C10B3F}"/>
              </a:ext>
            </a:extLst>
          </p:cNvPr>
          <p:cNvPicPr>
            <a:picLocks noChangeAspect="1"/>
          </p:cNvPicPr>
          <p:nvPr/>
        </p:nvPicPr>
        <p:blipFill>
          <a:blip r:embed="rId5"/>
          <a:stretch>
            <a:fillRect/>
          </a:stretch>
        </p:blipFill>
        <p:spPr>
          <a:xfrm>
            <a:off x="560616" y="2751933"/>
            <a:ext cx="4139174" cy="890565"/>
          </a:xfrm>
          <a:prstGeom prst="rect">
            <a:avLst/>
          </a:prstGeom>
          <a:ln w="3175">
            <a:solidFill>
              <a:schemeClr val="tx1"/>
            </a:solidFill>
          </a:ln>
        </p:spPr>
      </p:pic>
    </p:spTree>
    <p:extLst>
      <p:ext uri="{BB962C8B-B14F-4D97-AF65-F5344CB8AC3E}">
        <p14:creationId xmlns:p14="http://schemas.microsoft.com/office/powerpoint/2010/main" val="1632747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BFEB-AAD6-F5B5-F333-15E73E351839}"/>
              </a:ext>
            </a:extLst>
          </p:cNvPr>
          <p:cNvSpPr>
            <a:spLocks noGrp="1"/>
          </p:cNvSpPr>
          <p:nvPr>
            <p:ph type="title"/>
          </p:nvPr>
        </p:nvSpPr>
        <p:spPr/>
        <p:txBody>
          <a:bodyPr/>
          <a:lstStyle/>
          <a:p>
            <a:r>
              <a:rPr lang="en-US" dirty="0"/>
              <a:t>ERROR HANDLING STRUCTURE</a:t>
            </a:r>
            <a:endParaRPr lang="en-GB" dirty="0"/>
          </a:p>
        </p:txBody>
      </p:sp>
      <p:pic>
        <p:nvPicPr>
          <p:cNvPr id="5" name="Picture 4">
            <a:extLst>
              <a:ext uri="{FF2B5EF4-FFF2-40B4-BE49-F238E27FC236}">
                <a16:creationId xmlns:a16="http://schemas.microsoft.com/office/drawing/2014/main" id="{C8E56D8C-F9A5-60CA-2C54-684B54882DDE}"/>
              </a:ext>
            </a:extLst>
          </p:cNvPr>
          <p:cNvPicPr>
            <a:picLocks noChangeAspect="1"/>
          </p:cNvPicPr>
          <p:nvPr/>
        </p:nvPicPr>
        <p:blipFill>
          <a:blip r:embed="rId2"/>
          <a:stretch>
            <a:fillRect/>
          </a:stretch>
        </p:blipFill>
        <p:spPr>
          <a:xfrm>
            <a:off x="591519" y="1209389"/>
            <a:ext cx="6642038" cy="4840808"/>
          </a:xfrm>
          <a:prstGeom prst="rect">
            <a:avLst/>
          </a:prstGeom>
        </p:spPr>
      </p:pic>
    </p:spTree>
    <p:extLst>
      <p:ext uri="{BB962C8B-B14F-4D97-AF65-F5344CB8AC3E}">
        <p14:creationId xmlns:p14="http://schemas.microsoft.com/office/powerpoint/2010/main" val="3952012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B56E17-2631-1AE2-177E-B853BB0B31B7}"/>
              </a:ext>
            </a:extLst>
          </p:cNvPr>
          <p:cNvSpPr>
            <a:spLocks noGrp="1"/>
          </p:cNvSpPr>
          <p:nvPr>
            <p:ph type="title"/>
          </p:nvPr>
        </p:nvSpPr>
        <p:spPr/>
        <p:txBody>
          <a:bodyPr/>
          <a:lstStyle/>
          <a:p>
            <a:r>
              <a:rPr lang="en-US" dirty="0"/>
              <a:t>NUMPY</a:t>
            </a:r>
            <a:endParaRPr lang="en-GB" dirty="0"/>
          </a:p>
        </p:txBody>
      </p:sp>
      <p:pic>
        <p:nvPicPr>
          <p:cNvPr id="9" name="Picture 8">
            <a:extLst>
              <a:ext uri="{FF2B5EF4-FFF2-40B4-BE49-F238E27FC236}">
                <a16:creationId xmlns:a16="http://schemas.microsoft.com/office/drawing/2014/main" id="{396B1D9A-D1D6-B252-74DC-5E4693D9A159}"/>
              </a:ext>
            </a:extLst>
          </p:cNvPr>
          <p:cNvPicPr>
            <a:picLocks noChangeAspect="1"/>
          </p:cNvPicPr>
          <p:nvPr/>
        </p:nvPicPr>
        <p:blipFill>
          <a:blip r:embed="rId2"/>
          <a:stretch>
            <a:fillRect/>
          </a:stretch>
        </p:blipFill>
        <p:spPr>
          <a:xfrm>
            <a:off x="359832" y="3233058"/>
            <a:ext cx="9259592" cy="2981741"/>
          </a:xfrm>
          <a:prstGeom prst="rect">
            <a:avLst/>
          </a:prstGeom>
        </p:spPr>
      </p:pic>
      <p:pic>
        <p:nvPicPr>
          <p:cNvPr id="11" name="Picture 10">
            <a:extLst>
              <a:ext uri="{FF2B5EF4-FFF2-40B4-BE49-F238E27FC236}">
                <a16:creationId xmlns:a16="http://schemas.microsoft.com/office/drawing/2014/main" id="{D2667B63-087F-874A-ADD9-F50973E07210}"/>
              </a:ext>
            </a:extLst>
          </p:cNvPr>
          <p:cNvPicPr>
            <a:picLocks noChangeAspect="1"/>
          </p:cNvPicPr>
          <p:nvPr/>
        </p:nvPicPr>
        <p:blipFill>
          <a:blip r:embed="rId3"/>
          <a:stretch>
            <a:fillRect/>
          </a:stretch>
        </p:blipFill>
        <p:spPr>
          <a:xfrm>
            <a:off x="432908" y="902699"/>
            <a:ext cx="6868484" cy="1933845"/>
          </a:xfrm>
          <a:prstGeom prst="rect">
            <a:avLst/>
          </a:prstGeom>
        </p:spPr>
      </p:pic>
    </p:spTree>
    <p:extLst>
      <p:ext uri="{BB962C8B-B14F-4D97-AF65-F5344CB8AC3E}">
        <p14:creationId xmlns:p14="http://schemas.microsoft.com/office/powerpoint/2010/main" val="2246899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88E3A2-4411-CC1B-B379-F06FA1EF3530}"/>
              </a:ext>
            </a:extLst>
          </p:cNvPr>
          <p:cNvSpPr>
            <a:spLocks noGrp="1"/>
          </p:cNvSpPr>
          <p:nvPr>
            <p:ph type="title"/>
          </p:nvPr>
        </p:nvSpPr>
        <p:spPr/>
        <p:txBody>
          <a:bodyPr/>
          <a:lstStyle/>
          <a:p>
            <a:r>
              <a:rPr lang="en-US" dirty="0"/>
              <a:t>PANDAS</a:t>
            </a:r>
            <a:endParaRPr lang="en-GB" dirty="0"/>
          </a:p>
        </p:txBody>
      </p:sp>
      <p:pic>
        <p:nvPicPr>
          <p:cNvPr id="5" name="Picture 4">
            <a:extLst>
              <a:ext uri="{FF2B5EF4-FFF2-40B4-BE49-F238E27FC236}">
                <a16:creationId xmlns:a16="http://schemas.microsoft.com/office/drawing/2014/main" id="{FD6724EC-A64C-8026-A37C-DE3714AFBA37}"/>
              </a:ext>
            </a:extLst>
          </p:cNvPr>
          <p:cNvPicPr>
            <a:picLocks noChangeAspect="1"/>
          </p:cNvPicPr>
          <p:nvPr/>
        </p:nvPicPr>
        <p:blipFill>
          <a:blip r:embed="rId2"/>
          <a:stretch>
            <a:fillRect/>
          </a:stretch>
        </p:blipFill>
        <p:spPr>
          <a:xfrm>
            <a:off x="506363" y="1306770"/>
            <a:ext cx="7211431" cy="2791215"/>
          </a:xfrm>
          <a:prstGeom prst="rect">
            <a:avLst/>
          </a:prstGeom>
        </p:spPr>
      </p:pic>
      <p:pic>
        <p:nvPicPr>
          <p:cNvPr id="7" name="Picture 6">
            <a:extLst>
              <a:ext uri="{FF2B5EF4-FFF2-40B4-BE49-F238E27FC236}">
                <a16:creationId xmlns:a16="http://schemas.microsoft.com/office/drawing/2014/main" id="{CAA1EBE4-4291-7BA4-4191-99499409E1BB}"/>
              </a:ext>
            </a:extLst>
          </p:cNvPr>
          <p:cNvPicPr>
            <a:picLocks noChangeAspect="1"/>
          </p:cNvPicPr>
          <p:nvPr/>
        </p:nvPicPr>
        <p:blipFill>
          <a:blip r:embed="rId3"/>
          <a:stretch>
            <a:fillRect/>
          </a:stretch>
        </p:blipFill>
        <p:spPr>
          <a:xfrm>
            <a:off x="506363" y="4634783"/>
            <a:ext cx="9107171" cy="1438476"/>
          </a:xfrm>
          <a:prstGeom prst="rect">
            <a:avLst/>
          </a:prstGeom>
        </p:spPr>
      </p:pic>
    </p:spTree>
    <p:extLst>
      <p:ext uri="{BB962C8B-B14F-4D97-AF65-F5344CB8AC3E}">
        <p14:creationId xmlns:p14="http://schemas.microsoft.com/office/powerpoint/2010/main" val="834650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5FEBE-A828-5C0B-B408-01DC1D5F6018}"/>
              </a:ext>
            </a:extLst>
          </p:cNvPr>
          <p:cNvSpPr>
            <a:spLocks noGrp="1"/>
          </p:cNvSpPr>
          <p:nvPr>
            <p:ph type="title"/>
          </p:nvPr>
        </p:nvSpPr>
        <p:spPr/>
        <p:txBody>
          <a:bodyPr/>
          <a:lstStyle/>
          <a:p>
            <a:r>
              <a:rPr lang="en-US" dirty="0"/>
              <a:t>MATPLOTLIB</a:t>
            </a:r>
            <a:endParaRPr lang="en-GB" dirty="0"/>
          </a:p>
        </p:txBody>
      </p:sp>
      <p:pic>
        <p:nvPicPr>
          <p:cNvPr id="5" name="Picture 4">
            <a:extLst>
              <a:ext uri="{FF2B5EF4-FFF2-40B4-BE49-F238E27FC236}">
                <a16:creationId xmlns:a16="http://schemas.microsoft.com/office/drawing/2014/main" id="{697C5371-0839-437D-A267-E43CA4A827FA}"/>
              </a:ext>
            </a:extLst>
          </p:cNvPr>
          <p:cNvPicPr>
            <a:picLocks noChangeAspect="1"/>
          </p:cNvPicPr>
          <p:nvPr/>
        </p:nvPicPr>
        <p:blipFill>
          <a:blip r:embed="rId2"/>
          <a:stretch>
            <a:fillRect/>
          </a:stretch>
        </p:blipFill>
        <p:spPr>
          <a:xfrm>
            <a:off x="426179" y="1314155"/>
            <a:ext cx="7754526" cy="2596538"/>
          </a:xfrm>
          <a:prstGeom prst="rect">
            <a:avLst/>
          </a:prstGeom>
        </p:spPr>
      </p:pic>
    </p:spTree>
    <p:extLst>
      <p:ext uri="{BB962C8B-B14F-4D97-AF65-F5344CB8AC3E}">
        <p14:creationId xmlns:p14="http://schemas.microsoft.com/office/powerpoint/2010/main" val="2511084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07F525-1969-4373-692A-8FC4F8B8AB9A}"/>
              </a:ext>
            </a:extLst>
          </p:cNvPr>
          <p:cNvSpPr>
            <a:spLocks noGrp="1"/>
          </p:cNvSpPr>
          <p:nvPr>
            <p:ph type="title"/>
          </p:nvPr>
        </p:nvSpPr>
        <p:spPr/>
        <p:txBody>
          <a:bodyPr/>
          <a:lstStyle/>
          <a:p>
            <a:r>
              <a:rPr lang="en-US" dirty="0"/>
              <a:t>CLASS</a:t>
            </a:r>
            <a:endParaRPr lang="en-GB" dirty="0"/>
          </a:p>
        </p:txBody>
      </p:sp>
      <p:pic>
        <p:nvPicPr>
          <p:cNvPr id="5" name="Picture 4">
            <a:extLst>
              <a:ext uri="{FF2B5EF4-FFF2-40B4-BE49-F238E27FC236}">
                <a16:creationId xmlns:a16="http://schemas.microsoft.com/office/drawing/2014/main" id="{F9B4D3BB-7197-838C-431E-016D244B6CF5}"/>
              </a:ext>
            </a:extLst>
          </p:cNvPr>
          <p:cNvPicPr>
            <a:picLocks noChangeAspect="1"/>
          </p:cNvPicPr>
          <p:nvPr/>
        </p:nvPicPr>
        <p:blipFill>
          <a:blip r:embed="rId2"/>
          <a:stretch>
            <a:fillRect/>
          </a:stretch>
        </p:blipFill>
        <p:spPr>
          <a:xfrm>
            <a:off x="409610" y="1104544"/>
            <a:ext cx="9250066" cy="5106113"/>
          </a:xfrm>
          <a:prstGeom prst="rect">
            <a:avLst/>
          </a:prstGeom>
        </p:spPr>
      </p:pic>
    </p:spTree>
    <p:extLst>
      <p:ext uri="{BB962C8B-B14F-4D97-AF65-F5344CB8AC3E}">
        <p14:creationId xmlns:p14="http://schemas.microsoft.com/office/powerpoint/2010/main" val="2283423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DCB85-4672-3663-7F39-0F3FFAE4A9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D3513A-47AC-5853-D303-776D9F2D8A2E}"/>
              </a:ext>
            </a:extLst>
          </p:cNvPr>
          <p:cNvSpPr>
            <a:spLocks noGrp="1"/>
          </p:cNvSpPr>
          <p:nvPr>
            <p:ph type="title"/>
          </p:nvPr>
        </p:nvSpPr>
        <p:spPr/>
        <p:txBody>
          <a:bodyPr anchor="b"/>
          <a:lstStyle/>
          <a:p>
            <a:r>
              <a:rPr lang="en-US" sz="3200" b="1" dirty="0">
                <a:solidFill>
                  <a:srgbClr val="0070C0"/>
                </a:solidFill>
              </a:rPr>
              <a:t>PROGRAMMING LANGUAGE</a:t>
            </a:r>
            <a:endParaRPr lang="en-GB" sz="3200" b="1" dirty="0">
              <a:solidFill>
                <a:srgbClr val="0070C0"/>
              </a:solidFill>
            </a:endParaRPr>
          </a:p>
        </p:txBody>
      </p:sp>
      <p:sp>
        <p:nvSpPr>
          <p:cNvPr id="3" name="Content Placeholder 2">
            <a:extLst>
              <a:ext uri="{FF2B5EF4-FFF2-40B4-BE49-F238E27FC236}">
                <a16:creationId xmlns:a16="http://schemas.microsoft.com/office/drawing/2014/main" id="{A349B05C-605A-F409-C91C-194D548B9955}"/>
              </a:ext>
            </a:extLst>
          </p:cNvPr>
          <p:cNvSpPr>
            <a:spLocks noGrp="1"/>
          </p:cNvSpPr>
          <p:nvPr>
            <p:ph type="body" sz="quarter" idx="10"/>
          </p:nvPr>
        </p:nvSpPr>
        <p:spPr/>
        <p:txBody>
          <a:bodyPr>
            <a:normAutofit/>
          </a:bodyPr>
          <a:lstStyle/>
          <a:p>
            <a:r>
              <a:rPr lang="en-US" sz="1800" dirty="0"/>
              <a:t>A </a:t>
            </a:r>
            <a:r>
              <a:rPr lang="en-US" sz="1800" b="1" dirty="0"/>
              <a:t>programming language</a:t>
            </a:r>
            <a:r>
              <a:rPr lang="en-US" sz="1800" dirty="0"/>
              <a:t> is how humans "talk" to computers to make them do things.</a:t>
            </a:r>
          </a:p>
          <a:p>
            <a:r>
              <a:rPr lang="en-US" sz="1800" dirty="0">
                <a:latin typeface="Arial" panose="020B0604020202020204" pitchFamily="34" charset="0"/>
                <a:cs typeface="Arial" panose="020B0604020202020204" pitchFamily="34" charset="0"/>
              </a:rPr>
              <a:t>Type of programming languages:</a:t>
            </a:r>
          </a:p>
          <a:p>
            <a:pPr lvl="1">
              <a:buFont typeface="Wingdings" panose="05000000000000000000" pitchFamily="2" charset="2"/>
              <a:buChar char="ü"/>
            </a:pPr>
            <a:r>
              <a:rPr lang="en-US" sz="1600" dirty="0">
                <a:latin typeface="Arial" panose="020B0604020202020204" pitchFamily="34" charset="0"/>
                <a:cs typeface="Arial" panose="020B0604020202020204" pitchFamily="34" charset="0"/>
              </a:rPr>
              <a:t>High level: python, java, java script, </a:t>
            </a:r>
            <a:r>
              <a:rPr lang="en-US" sz="1600" dirty="0" err="1">
                <a:latin typeface="Arial" panose="020B0604020202020204" pitchFamily="34" charset="0"/>
                <a:cs typeface="Arial" panose="020B0604020202020204" pitchFamily="34" charset="0"/>
              </a:rPr>
              <a:t>c,c</a:t>
            </a:r>
            <a:r>
              <a:rPr lang="en-US" sz="1600" dirty="0">
                <a:latin typeface="Arial" panose="020B0604020202020204" pitchFamily="34" charset="0"/>
                <a:cs typeface="Arial" panose="020B0604020202020204" pitchFamily="34" charset="0"/>
              </a:rPr>
              <a:t>++</a:t>
            </a:r>
          </a:p>
          <a:p>
            <a:pPr lvl="1">
              <a:buFont typeface="Wingdings" panose="05000000000000000000" pitchFamily="2" charset="2"/>
              <a:buChar char="ü"/>
            </a:pPr>
            <a:r>
              <a:rPr lang="en-US" sz="1600" dirty="0">
                <a:latin typeface="Arial" panose="020B0604020202020204" pitchFamily="34" charset="0"/>
                <a:cs typeface="Arial" panose="020B0604020202020204" pitchFamily="34" charset="0"/>
              </a:rPr>
              <a:t>Low level: assembly</a:t>
            </a:r>
            <a:r>
              <a:rPr lang="en-GB" sz="1600" dirty="0">
                <a:latin typeface="Arial" panose="020B0604020202020204" pitchFamily="34" charset="0"/>
                <a:cs typeface="Arial" panose="020B0604020202020204" pitchFamily="34" charset="0"/>
              </a:rPr>
              <a:t>, machine language</a:t>
            </a:r>
          </a:p>
          <a:p>
            <a:pPr lvl="1">
              <a:buFont typeface="Wingdings" panose="05000000000000000000" pitchFamily="2" charset="2"/>
              <a:buChar char="ü"/>
            </a:pPr>
            <a:r>
              <a:rPr lang="en-GB" sz="1600" dirty="0">
                <a:latin typeface="Arial" panose="020B0604020202020204" pitchFamily="34" charset="0"/>
                <a:cs typeface="Arial" panose="020B0604020202020204" pitchFamily="34" charset="0"/>
              </a:rPr>
              <a:t>Interpreter: read code line by line and run on-the-fly</a:t>
            </a:r>
          </a:p>
          <a:p>
            <a:pPr lvl="1">
              <a:buFont typeface="Wingdings" panose="05000000000000000000" pitchFamily="2" charset="2"/>
              <a:buChar char="ü"/>
            </a:pPr>
            <a:r>
              <a:rPr lang="en-GB" sz="1600" dirty="0">
                <a:latin typeface="Arial" panose="020B0604020202020204" pitchFamily="34" charset="0"/>
                <a:cs typeface="Arial" panose="020B0604020202020204" pitchFamily="34" charset="0"/>
              </a:rPr>
              <a:t>Complier: convert all source code in machine code then execute.</a:t>
            </a:r>
          </a:p>
          <a:p>
            <a:pPr lvl="1">
              <a:buFont typeface="Wingdings" panose="05000000000000000000" pitchFamily="2" charset="2"/>
              <a:buChar char="ü"/>
            </a:pPr>
            <a:endParaRPr lang="en-GB" sz="1600" dirty="0">
              <a:latin typeface="Arial" panose="020B0604020202020204" pitchFamily="34" charset="0"/>
              <a:cs typeface="Arial" panose="020B0604020202020204" pitchFamily="34" charset="0"/>
            </a:endParaRPr>
          </a:p>
          <a:p>
            <a:pPr lvl="1">
              <a:buFont typeface="Wingdings" panose="05000000000000000000" pitchFamily="2" charset="2"/>
              <a:buChar char="ü"/>
            </a:pPr>
            <a:endParaRPr lang="en-GB" sz="1800" dirty="0">
              <a:latin typeface="Arial" panose="020B0604020202020204" pitchFamily="34" charset="0"/>
              <a:cs typeface="Arial" panose="020B0604020202020204" pitchFamily="34" charset="0"/>
            </a:endParaRPr>
          </a:p>
          <a:p>
            <a:pPr>
              <a:buFont typeface="Wingdings" panose="05000000000000000000" pitchFamily="2" charset="2"/>
              <a:buChar char="ü"/>
            </a:pPr>
            <a:endParaRPr lang="en-US" sz="18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BA0AAE2-AB8E-CD54-AC50-D2E4A8D51AB9}"/>
              </a:ext>
            </a:extLst>
          </p:cNvPr>
          <p:cNvPicPr>
            <a:picLocks noChangeAspect="1"/>
          </p:cNvPicPr>
          <p:nvPr/>
        </p:nvPicPr>
        <p:blipFill>
          <a:blip r:embed="rId3"/>
          <a:stretch>
            <a:fillRect/>
          </a:stretch>
        </p:blipFill>
        <p:spPr>
          <a:xfrm>
            <a:off x="6096000" y="2964783"/>
            <a:ext cx="5917526" cy="2000291"/>
          </a:xfrm>
          <a:prstGeom prst="rect">
            <a:avLst/>
          </a:prstGeom>
        </p:spPr>
      </p:pic>
      <p:pic>
        <p:nvPicPr>
          <p:cNvPr id="9" name="Picture 8">
            <a:extLst>
              <a:ext uri="{FF2B5EF4-FFF2-40B4-BE49-F238E27FC236}">
                <a16:creationId xmlns:a16="http://schemas.microsoft.com/office/drawing/2014/main" id="{7A90DBE0-F6B2-F197-2190-176AA24736BF}"/>
              </a:ext>
            </a:extLst>
          </p:cNvPr>
          <p:cNvPicPr>
            <a:picLocks noChangeAspect="1"/>
          </p:cNvPicPr>
          <p:nvPr/>
        </p:nvPicPr>
        <p:blipFill>
          <a:blip r:embed="rId4"/>
          <a:stretch>
            <a:fillRect/>
          </a:stretch>
        </p:blipFill>
        <p:spPr>
          <a:xfrm>
            <a:off x="113730" y="4500857"/>
            <a:ext cx="5917526" cy="2017934"/>
          </a:xfrm>
          <a:prstGeom prst="rect">
            <a:avLst/>
          </a:prstGeom>
        </p:spPr>
      </p:pic>
      <p:sp>
        <p:nvSpPr>
          <p:cNvPr id="10" name="TextBox 9">
            <a:extLst>
              <a:ext uri="{FF2B5EF4-FFF2-40B4-BE49-F238E27FC236}">
                <a16:creationId xmlns:a16="http://schemas.microsoft.com/office/drawing/2014/main" id="{48B9147E-2345-8CF5-B8F8-6673115B9A70}"/>
              </a:ext>
            </a:extLst>
          </p:cNvPr>
          <p:cNvSpPr txBox="1"/>
          <p:nvPr/>
        </p:nvSpPr>
        <p:spPr>
          <a:xfrm>
            <a:off x="8070397" y="6048375"/>
            <a:ext cx="3009900" cy="369332"/>
          </a:xfrm>
          <a:prstGeom prst="rect">
            <a:avLst/>
          </a:prstGeom>
          <a:noFill/>
        </p:spPr>
        <p:txBody>
          <a:bodyPr wrap="square">
            <a:spAutoFit/>
          </a:bodyPr>
          <a:lstStyle/>
          <a:p>
            <a:r>
              <a:rPr lang="en-GB" dirty="0"/>
              <a:t>Source: </a:t>
            </a:r>
            <a:r>
              <a:rPr lang="en-GB" dirty="0" err="1"/>
              <a:t>codewithmosh</a:t>
            </a:r>
            <a:endParaRPr lang="en-GB" dirty="0"/>
          </a:p>
        </p:txBody>
      </p:sp>
    </p:spTree>
    <p:extLst>
      <p:ext uri="{BB962C8B-B14F-4D97-AF65-F5344CB8AC3E}">
        <p14:creationId xmlns:p14="http://schemas.microsoft.com/office/powerpoint/2010/main" val="257792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DD8F29-CBE1-D8B0-5156-FE4690D32F8C}"/>
              </a:ext>
            </a:extLst>
          </p:cNvPr>
          <p:cNvPicPr>
            <a:picLocks noChangeAspect="1"/>
          </p:cNvPicPr>
          <p:nvPr/>
        </p:nvPicPr>
        <p:blipFill>
          <a:blip r:embed="rId2"/>
          <a:stretch>
            <a:fillRect/>
          </a:stretch>
        </p:blipFill>
        <p:spPr>
          <a:xfrm>
            <a:off x="1282607" y="1527827"/>
            <a:ext cx="8922751" cy="4146583"/>
          </a:xfrm>
          <a:prstGeom prst="rect">
            <a:avLst/>
          </a:prstGeom>
        </p:spPr>
      </p:pic>
      <p:sp>
        <p:nvSpPr>
          <p:cNvPr id="8" name="Title 2">
            <a:extLst>
              <a:ext uri="{FF2B5EF4-FFF2-40B4-BE49-F238E27FC236}">
                <a16:creationId xmlns:a16="http://schemas.microsoft.com/office/drawing/2014/main" id="{216681E4-A5E7-1DC4-D54F-C38B0C4F40A8}"/>
              </a:ext>
            </a:extLst>
          </p:cNvPr>
          <p:cNvSpPr>
            <a:spLocks noGrp="1"/>
          </p:cNvSpPr>
          <p:nvPr>
            <p:ph type="title"/>
          </p:nvPr>
        </p:nvSpPr>
        <p:spPr>
          <a:xfrm>
            <a:off x="308326" y="0"/>
            <a:ext cx="10147639" cy="769972"/>
          </a:xfrm>
        </p:spPr>
        <p:txBody>
          <a:bodyPr/>
          <a:lstStyle/>
          <a:p>
            <a:r>
              <a:rPr lang="en-US" dirty="0"/>
              <a:t>CLASS</a:t>
            </a:r>
            <a:endParaRPr lang="en-GB" dirty="0"/>
          </a:p>
        </p:txBody>
      </p:sp>
    </p:spTree>
    <p:extLst>
      <p:ext uri="{BB962C8B-B14F-4D97-AF65-F5344CB8AC3E}">
        <p14:creationId xmlns:p14="http://schemas.microsoft.com/office/powerpoint/2010/main" val="1279123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791614-9E63-D3CF-6FB3-B93D1AC3923F}"/>
              </a:ext>
            </a:extLst>
          </p:cNvPr>
          <p:cNvSpPr>
            <a:spLocks noGrp="1"/>
          </p:cNvSpPr>
          <p:nvPr>
            <p:ph type="title"/>
          </p:nvPr>
        </p:nvSpPr>
        <p:spPr/>
        <p:txBody>
          <a:bodyPr/>
          <a:lstStyle/>
          <a:p>
            <a:r>
              <a:rPr lang="en-US" dirty="0"/>
              <a:t>CLASS</a:t>
            </a:r>
            <a:endParaRPr lang="en-GB" dirty="0"/>
          </a:p>
        </p:txBody>
      </p:sp>
      <p:pic>
        <p:nvPicPr>
          <p:cNvPr id="5" name="Picture 4">
            <a:extLst>
              <a:ext uri="{FF2B5EF4-FFF2-40B4-BE49-F238E27FC236}">
                <a16:creationId xmlns:a16="http://schemas.microsoft.com/office/drawing/2014/main" id="{E3E03744-B12A-693A-ED63-DC07617C84DD}"/>
              </a:ext>
            </a:extLst>
          </p:cNvPr>
          <p:cNvPicPr>
            <a:picLocks noChangeAspect="1"/>
          </p:cNvPicPr>
          <p:nvPr/>
        </p:nvPicPr>
        <p:blipFill>
          <a:blip r:embed="rId2"/>
          <a:stretch>
            <a:fillRect/>
          </a:stretch>
        </p:blipFill>
        <p:spPr>
          <a:xfrm>
            <a:off x="892179" y="1309391"/>
            <a:ext cx="6439799" cy="4239217"/>
          </a:xfrm>
          <a:prstGeom prst="rect">
            <a:avLst/>
          </a:prstGeom>
        </p:spPr>
      </p:pic>
    </p:spTree>
    <p:extLst>
      <p:ext uri="{BB962C8B-B14F-4D97-AF65-F5344CB8AC3E}">
        <p14:creationId xmlns:p14="http://schemas.microsoft.com/office/powerpoint/2010/main" val="32175322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2FEB07-9466-F2AE-563B-0AF3C9E6B479}"/>
              </a:ext>
            </a:extLst>
          </p:cNvPr>
          <p:cNvPicPr>
            <a:picLocks noChangeAspect="1"/>
          </p:cNvPicPr>
          <p:nvPr/>
        </p:nvPicPr>
        <p:blipFill>
          <a:blip r:embed="rId2"/>
          <a:stretch>
            <a:fillRect/>
          </a:stretch>
        </p:blipFill>
        <p:spPr>
          <a:xfrm>
            <a:off x="699717" y="1476062"/>
            <a:ext cx="5306165" cy="4477375"/>
          </a:xfrm>
          <a:prstGeom prst="rect">
            <a:avLst/>
          </a:prstGeom>
        </p:spPr>
      </p:pic>
      <p:pic>
        <p:nvPicPr>
          <p:cNvPr id="7" name="Picture 6">
            <a:extLst>
              <a:ext uri="{FF2B5EF4-FFF2-40B4-BE49-F238E27FC236}">
                <a16:creationId xmlns:a16="http://schemas.microsoft.com/office/drawing/2014/main" id="{FAACED82-86BD-06F1-A181-7C25A8C42140}"/>
              </a:ext>
            </a:extLst>
          </p:cNvPr>
          <p:cNvPicPr>
            <a:picLocks noChangeAspect="1"/>
          </p:cNvPicPr>
          <p:nvPr/>
        </p:nvPicPr>
        <p:blipFill>
          <a:blip r:embed="rId3"/>
          <a:stretch>
            <a:fillRect/>
          </a:stretch>
        </p:blipFill>
        <p:spPr>
          <a:xfrm>
            <a:off x="7053602" y="1780905"/>
            <a:ext cx="4877481" cy="4172532"/>
          </a:xfrm>
          <a:prstGeom prst="rect">
            <a:avLst/>
          </a:prstGeom>
        </p:spPr>
      </p:pic>
      <p:sp>
        <p:nvSpPr>
          <p:cNvPr id="10" name="Title 5">
            <a:extLst>
              <a:ext uri="{FF2B5EF4-FFF2-40B4-BE49-F238E27FC236}">
                <a16:creationId xmlns:a16="http://schemas.microsoft.com/office/drawing/2014/main" id="{F09A288B-4EC4-B5AB-8F67-E00F9C78FC4E}"/>
              </a:ext>
            </a:extLst>
          </p:cNvPr>
          <p:cNvSpPr>
            <a:spLocks noGrp="1"/>
          </p:cNvSpPr>
          <p:nvPr>
            <p:ph type="title"/>
          </p:nvPr>
        </p:nvSpPr>
        <p:spPr>
          <a:xfrm>
            <a:off x="308326" y="0"/>
            <a:ext cx="10147639" cy="769972"/>
          </a:xfrm>
        </p:spPr>
        <p:txBody>
          <a:bodyPr/>
          <a:lstStyle/>
          <a:p>
            <a:r>
              <a:rPr lang="en-US" dirty="0"/>
              <a:t>CLASS</a:t>
            </a:r>
            <a:endParaRPr lang="en-GB" dirty="0"/>
          </a:p>
        </p:txBody>
      </p:sp>
    </p:spTree>
    <p:extLst>
      <p:ext uri="{BB962C8B-B14F-4D97-AF65-F5344CB8AC3E}">
        <p14:creationId xmlns:p14="http://schemas.microsoft.com/office/powerpoint/2010/main" val="12679778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892A06-FA54-EA7E-16BD-F4308B27526F}"/>
              </a:ext>
            </a:extLst>
          </p:cNvPr>
          <p:cNvPicPr>
            <a:picLocks noChangeAspect="1"/>
          </p:cNvPicPr>
          <p:nvPr/>
        </p:nvPicPr>
        <p:blipFill>
          <a:blip r:embed="rId2"/>
          <a:stretch>
            <a:fillRect/>
          </a:stretch>
        </p:blipFill>
        <p:spPr>
          <a:xfrm>
            <a:off x="570514" y="1416873"/>
            <a:ext cx="4372585" cy="4448796"/>
          </a:xfrm>
          <a:prstGeom prst="rect">
            <a:avLst/>
          </a:prstGeom>
        </p:spPr>
      </p:pic>
      <p:pic>
        <p:nvPicPr>
          <p:cNvPr id="7" name="Picture 6">
            <a:extLst>
              <a:ext uri="{FF2B5EF4-FFF2-40B4-BE49-F238E27FC236}">
                <a16:creationId xmlns:a16="http://schemas.microsoft.com/office/drawing/2014/main" id="{FEB26EE7-2E2F-F1BC-A3C8-74334299212D}"/>
              </a:ext>
            </a:extLst>
          </p:cNvPr>
          <p:cNvPicPr>
            <a:picLocks noChangeAspect="1"/>
          </p:cNvPicPr>
          <p:nvPr/>
        </p:nvPicPr>
        <p:blipFill>
          <a:blip r:embed="rId3"/>
          <a:stretch>
            <a:fillRect/>
          </a:stretch>
        </p:blipFill>
        <p:spPr>
          <a:xfrm>
            <a:off x="5865599" y="1506680"/>
            <a:ext cx="6152229" cy="4525006"/>
          </a:xfrm>
          <a:prstGeom prst="rect">
            <a:avLst/>
          </a:prstGeom>
        </p:spPr>
      </p:pic>
      <p:sp>
        <p:nvSpPr>
          <p:cNvPr id="10" name="Title 5">
            <a:extLst>
              <a:ext uri="{FF2B5EF4-FFF2-40B4-BE49-F238E27FC236}">
                <a16:creationId xmlns:a16="http://schemas.microsoft.com/office/drawing/2014/main" id="{01838436-493A-6F88-63DF-5DB803E52304}"/>
              </a:ext>
            </a:extLst>
          </p:cNvPr>
          <p:cNvSpPr>
            <a:spLocks noGrp="1"/>
          </p:cNvSpPr>
          <p:nvPr>
            <p:ph type="title"/>
          </p:nvPr>
        </p:nvSpPr>
        <p:spPr>
          <a:xfrm>
            <a:off x="308326" y="0"/>
            <a:ext cx="10147639" cy="769972"/>
          </a:xfrm>
        </p:spPr>
        <p:txBody>
          <a:bodyPr/>
          <a:lstStyle/>
          <a:p>
            <a:r>
              <a:rPr lang="en-US" dirty="0"/>
              <a:t>CLASS</a:t>
            </a:r>
            <a:endParaRPr lang="en-GB" dirty="0"/>
          </a:p>
        </p:txBody>
      </p:sp>
    </p:spTree>
    <p:extLst>
      <p:ext uri="{BB962C8B-B14F-4D97-AF65-F5344CB8AC3E}">
        <p14:creationId xmlns:p14="http://schemas.microsoft.com/office/powerpoint/2010/main" val="237926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015E22-1F7D-6756-AAFD-1BF3AF259498}"/>
              </a:ext>
            </a:extLst>
          </p:cNvPr>
          <p:cNvPicPr>
            <a:picLocks noChangeAspect="1"/>
          </p:cNvPicPr>
          <p:nvPr/>
        </p:nvPicPr>
        <p:blipFill>
          <a:blip r:embed="rId2"/>
          <a:stretch>
            <a:fillRect/>
          </a:stretch>
        </p:blipFill>
        <p:spPr>
          <a:xfrm>
            <a:off x="186992" y="1126496"/>
            <a:ext cx="5639587" cy="2514951"/>
          </a:xfrm>
          <a:prstGeom prst="rect">
            <a:avLst/>
          </a:prstGeom>
        </p:spPr>
      </p:pic>
      <p:pic>
        <p:nvPicPr>
          <p:cNvPr id="9" name="Picture 8">
            <a:extLst>
              <a:ext uri="{FF2B5EF4-FFF2-40B4-BE49-F238E27FC236}">
                <a16:creationId xmlns:a16="http://schemas.microsoft.com/office/drawing/2014/main" id="{57690322-7C75-A671-DD01-26091C05CDB6}"/>
              </a:ext>
            </a:extLst>
          </p:cNvPr>
          <p:cNvPicPr>
            <a:picLocks noChangeAspect="1"/>
          </p:cNvPicPr>
          <p:nvPr/>
        </p:nvPicPr>
        <p:blipFill>
          <a:blip r:embed="rId3"/>
          <a:stretch>
            <a:fillRect/>
          </a:stretch>
        </p:blipFill>
        <p:spPr>
          <a:xfrm>
            <a:off x="5629210" y="2600081"/>
            <a:ext cx="6106377" cy="3486637"/>
          </a:xfrm>
          <a:prstGeom prst="rect">
            <a:avLst/>
          </a:prstGeom>
        </p:spPr>
      </p:pic>
      <p:sp>
        <p:nvSpPr>
          <p:cNvPr id="12" name="Title 5">
            <a:extLst>
              <a:ext uri="{FF2B5EF4-FFF2-40B4-BE49-F238E27FC236}">
                <a16:creationId xmlns:a16="http://schemas.microsoft.com/office/drawing/2014/main" id="{6BE92DEC-FCCB-C125-7C8F-FD2988CD8B8E}"/>
              </a:ext>
            </a:extLst>
          </p:cNvPr>
          <p:cNvSpPr>
            <a:spLocks noGrp="1"/>
          </p:cNvSpPr>
          <p:nvPr>
            <p:ph type="title"/>
          </p:nvPr>
        </p:nvSpPr>
        <p:spPr>
          <a:xfrm>
            <a:off x="308326" y="0"/>
            <a:ext cx="10147639" cy="769972"/>
          </a:xfrm>
        </p:spPr>
        <p:txBody>
          <a:bodyPr/>
          <a:lstStyle/>
          <a:p>
            <a:r>
              <a:rPr lang="en-US" dirty="0"/>
              <a:t>CLASS</a:t>
            </a:r>
            <a:endParaRPr lang="en-GB" dirty="0"/>
          </a:p>
        </p:txBody>
      </p:sp>
    </p:spTree>
    <p:extLst>
      <p:ext uri="{BB962C8B-B14F-4D97-AF65-F5344CB8AC3E}">
        <p14:creationId xmlns:p14="http://schemas.microsoft.com/office/powerpoint/2010/main" val="3901663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1661" y="5801950"/>
            <a:ext cx="6168913" cy="347205"/>
          </a:xfrm>
        </p:spPr>
        <p:txBody>
          <a:bodyPr/>
          <a:lstStyle/>
          <a:p>
            <a:r>
              <a:rPr lang="en-US" sz="1800" dirty="0">
                <a:hlinkClick r:id="rId3"/>
              </a:rPr>
              <a:t>https://data-flair.training/blogs/machine-learning-tutorial/</a:t>
            </a:r>
            <a:endParaRPr lang="en-US" sz="1800" dirty="0"/>
          </a:p>
        </p:txBody>
      </p:sp>
      <p:pic>
        <p:nvPicPr>
          <p:cNvPr id="6146" name="Picture 2" descr="machine learning tutor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883" y="1266122"/>
            <a:ext cx="7615045" cy="398793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347258" y="271408"/>
            <a:ext cx="10083169" cy="605739"/>
          </a:xfrm>
          <a:prstGeom prst="rect">
            <a:avLst/>
          </a:prstGeom>
        </p:spPr>
        <p:txBody>
          <a:bodyPr anchor="b"/>
          <a:lstStyle>
            <a:lvl1pPr fontAlgn="base">
              <a:spcBef>
                <a:spcPct val="0"/>
              </a:spcBef>
              <a:spcAft>
                <a:spcPct val="0"/>
              </a:spcAft>
              <a:defRPr sz="3200" b="1" baseline="0">
                <a:solidFill>
                  <a:srgbClr val="0070C0"/>
                </a:solidFill>
                <a:latin typeface="+mj-lt"/>
                <a:ea typeface="+mj-ea"/>
                <a:cs typeface="+mj-cs"/>
              </a:defRPr>
            </a:lvl1pPr>
            <a:lvl2pPr fontAlgn="base">
              <a:spcBef>
                <a:spcPct val="0"/>
              </a:spcBef>
              <a:spcAft>
                <a:spcPct val="0"/>
              </a:spcAft>
              <a:defRPr sz="2400">
                <a:solidFill>
                  <a:schemeClr val="tx2"/>
                </a:solidFill>
                <a:latin typeface="Arial" charset="0"/>
              </a:defRPr>
            </a:lvl2pPr>
            <a:lvl3pPr fontAlgn="base">
              <a:spcBef>
                <a:spcPct val="0"/>
              </a:spcBef>
              <a:spcAft>
                <a:spcPct val="0"/>
              </a:spcAft>
              <a:defRPr sz="2400">
                <a:solidFill>
                  <a:schemeClr val="tx2"/>
                </a:solidFill>
                <a:latin typeface="Arial" charset="0"/>
              </a:defRPr>
            </a:lvl3pPr>
            <a:lvl4pPr fontAlgn="base">
              <a:spcBef>
                <a:spcPct val="0"/>
              </a:spcBef>
              <a:spcAft>
                <a:spcPct val="0"/>
              </a:spcAft>
              <a:defRPr sz="2400">
                <a:solidFill>
                  <a:schemeClr val="tx2"/>
                </a:solidFill>
                <a:latin typeface="Arial" charset="0"/>
              </a:defRPr>
            </a:lvl4pPr>
            <a:lvl5pPr fontAlgn="base">
              <a:spcBef>
                <a:spcPct val="0"/>
              </a:spcBef>
              <a:spcAft>
                <a:spcPct val="0"/>
              </a:spcAft>
              <a:defRPr sz="2400">
                <a:solidFill>
                  <a:schemeClr val="tx2"/>
                </a:solidFill>
                <a:latin typeface="Arial" charset="0"/>
              </a:defRPr>
            </a:lvl5pPr>
            <a:lvl6pPr marL="342900" fontAlgn="base">
              <a:spcBef>
                <a:spcPct val="0"/>
              </a:spcBef>
              <a:spcAft>
                <a:spcPct val="0"/>
              </a:spcAft>
              <a:defRPr sz="2400">
                <a:solidFill>
                  <a:schemeClr val="tx2"/>
                </a:solidFill>
                <a:latin typeface="Arial" charset="0"/>
              </a:defRPr>
            </a:lvl6pPr>
            <a:lvl7pPr marL="685800" fontAlgn="base">
              <a:spcBef>
                <a:spcPct val="0"/>
              </a:spcBef>
              <a:spcAft>
                <a:spcPct val="0"/>
              </a:spcAft>
              <a:defRPr sz="2400">
                <a:solidFill>
                  <a:schemeClr val="tx2"/>
                </a:solidFill>
                <a:latin typeface="Arial" charset="0"/>
              </a:defRPr>
            </a:lvl7pPr>
            <a:lvl8pPr marL="1028700" fontAlgn="base">
              <a:spcBef>
                <a:spcPct val="0"/>
              </a:spcBef>
              <a:spcAft>
                <a:spcPct val="0"/>
              </a:spcAft>
              <a:defRPr sz="2400">
                <a:solidFill>
                  <a:schemeClr val="tx2"/>
                </a:solidFill>
                <a:latin typeface="Arial" charset="0"/>
              </a:defRPr>
            </a:lvl8pPr>
            <a:lvl9pPr marL="1371600" fontAlgn="base">
              <a:spcBef>
                <a:spcPct val="0"/>
              </a:spcBef>
              <a:spcAft>
                <a:spcPct val="0"/>
              </a:spcAft>
              <a:defRPr sz="2400">
                <a:solidFill>
                  <a:schemeClr val="tx2"/>
                </a:solidFill>
                <a:latin typeface="Arial" charset="0"/>
              </a:defRPr>
            </a:lvl9pPr>
          </a:lstStyle>
          <a:p>
            <a:r>
              <a:rPr lang="en-US" dirty="0"/>
              <a:t>What Is Machine Learning?</a:t>
            </a:r>
          </a:p>
        </p:txBody>
      </p:sp>
      <p:sp>
        <p:nvSpPr>
          <p:cNvPr id="3" name="TextBox 2"/>
          <p:cNvSpPr txBox="1"/>
          <p:nvPr/>
        </p:nvSpPr>
        <p:spPr>
          <a:xfrm>
            <a:off x="8062928" y="2300443"/>
            <a:ext cx="4034134" cy="206210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Machine Learning is popular </a:t>
            </a:r>
            <a:r>
              <a:rPr lang="en-US" sz="1600" b="1" u="sng" dirty="0">
                <a:latin typeface="Times New Roman" panose="02020603050405020304" pitchFamily="18" charset="0"/>
                <a:cs typeface="Times New Roman" panose="02020603050405020304" pitchFamily="18" charset="0"/>
              </a:rPr>
              <a:t>technique of predicting the future or classifying information</a:t>
            </a:r>
            <a:r>
              <a:rPr lang="en-US" sz="1600" dirty="0">
                <a:latin typeface="Times New Roman" panose="02020603050405020304" pitchFamily="18" charset="0"/>
                <a:cs typeface="Times New Roman" panose="02020603050405020304" pitchFamily="18" charset="0"/>
              </a:rPr>
              <a:t> to help people in making necessary decisions</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Machine Learning algorithms are trained over instances or examples through which they learn from </a:t>
            </a:r>
            <a:r>
              <a:rPr lang="en-US" sz="1600" b="1" dirty="0">
                <a:latin typeface="Times New Roman" panose="02020603050405020304" pitchFamily="18" charset="0"/>
                <a:cs typeface="Times New Roman" panose="02020603050405020304" pitchFamily="18" charset="0"/>
              </a:rPr>
              <a:t>past experience and a</a:t>
            </a:r>
            <a:r>
              <a:rPr lang="en-US" sz="1600" dirty="0">
                <a:latin typeface="Times New Roman" panose="02020603050405020304" pitchFamily="18" charset="0"/>
                <a:cs typeface="Times New Roman" panose="02020603050405020304" pitchFamily="18" charset="0"/>
              </a:rPr>
              <a:t>lso </a:t>
            </a:r>
            <a:r>
              <a:rPr lang="en-US" sz="1600" b="1" dirty="0">
                <a:latin typeface="Times New Roman" panose="02020603050405020304" pitchFamily="18" charset="0"/>
                <a:cs typeface="Times New Roman" panose="02020603050405020304" pitchFamily="18" charset="0"/>
              </a:rPr>
              <a:t>analyze</a:t>
            </a:r>
            <a:r>
              <a:rPr lang="en-US" sz="1600" dirty="0">
                <a:latin typeface="Times New Roman" panose="02020603050405020304" pitchFamily="18" charset="0"/>
                <a:cs typeface="Times New Roman" panose="02020603050405020304" pitchFamily="18" charset="0"/>
              </a:rPr>
              <a:t> the </a:t>
            </a:r>
            <a:r>
              <a:rPr lang="en-US" sz="1600" b="1" dirty="0">
                <a:latin typeface="Times New Roman" panose="02020603050405020304" pitchFamily="18" charset="0"/>
                <a:cs typeface="Times New Roman" panose="02020603050405020304" pitchFamily="18" charset="0"/>
              </a:rPr>
              <a:t>historical data</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97852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37" y="70080"/>
            <a:ext cx="10083169" cy="605739"/>
          </a:xfrm>
        </p:spPr>
        <p:txBody>
          <a:bodyPr anchor="b"/>
          <a:lstStyle/>
          <a:p>
            <a:r>
              <a:rPr lang="en-US" sz="3200" b="1" kern="1200" dirty="0">
                <a:solidFill>
                  <a:srgbClr val="0070C0"/>
                </a:solidFill>
              </a:rPr>
              <a:t>How Machine Learning Work?</a:t>
            </a:r>
          </a:p>
        </p:txBody>
      </p:sp>
      <p:pic>
        <p:nvPicPr>
          <p:cNvPr id="5124" name="Picture 4" descr="How Machine learning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912" y="1129217"/>
            <a:ext cx="8785407" cy="46008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2697769" y="6031112"/>
            <a:ext cx="6168913" cy="347205"/>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sz="1800" kern="0">
                <a:hlinkClick r:id="rId4"/>
              </a:rPr>
              <a:t>https://data-flair.training/blogs/machine-learning-tutorial/</a:t>
            </a:r>
            <a:endParaRPr lang="en-US" sz="1800" kern="0" dirty="0"/>
          </a:p>
        </p:txBody>
      </p:sp>
    </p:spTree>
    <p:extLst>
      <p:ext uri="{BB962C8B-B14F-4D97-AF65-F5344CB8AC3E}">
        <p14:creationId xmlns:p14="http://schemas.microsoft.com/office/powerpoint/2010/main" val="121952228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453" y="78662"/>
            <a:ext cx="10083169" cy="605739"/>
          </a:xfrm>
        </p:spPr>
        <p:txBody>
          <a:bodyPr anchor="b"/>
          <a:lstStyle/>
          <a:p>
            <a:r>
              <a:rPr lang="en-US" sz="3200" b="1" kern="1200" dirty="0">
                <a:solidFill>
                  <a:srgbClr val="0070C0"/>
                </a:solidFill>
              </a:rPr>
              <a:t>Type of Machine Learning</a:t>
            </a:r>
          </a:p>
        </p:txBody>
      </p:sp>
      <p:pic>
        <p:nvPicPr>
          <p:cNvPr id="7170" name="Picture 2" descr="machine learning algorithms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00" y="1054910"/>
            <a:ext cx="5259706" cy="375693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60453" y="6110745"/>
            <a:ext cx="6168913" cy="347205"/>
          </a:xfrm>
          <a:prstGeom prst="rect">
            <a:avLst/>
          </a:prstGeom>
        </p:spPr>
        <p:txBody>
          <a:bodyPr/>
          <a:lstStyle>
            <a:lvl1pPr algn="ctr" rtl="0" eaLnBrk="1" fontAlgn="base" hangingPunct="1">
              <a:spcBef>
                <a:spcPct val="0"/>
              </a:spcBef>
              <a:spcAft>
                <a:spcPct val="0"/>
              </a:spcAft>
              <a:defRPr sz="3200" b="0" baseline="0">
                <a:solidFill>
                  <a:schemeClr val="tx2"/>
                </a:solidFill>
                <a:latin typeface="+mj-lt"/>
                <a:ea typeface="+mj-ea"/>
                <a:cs typeface="+mj-cs"/>
              </a:defRPr>
            </a:lvl1pPr>
            <a:lvl2pPr algn="l" rtl="0" eaLnBrk="1" fontAlgn="base" hangingPunct="1">
              <a:spcBef>
                <a:spcPct val="0"/>
              </a:spcBef>
              <a:spcAft>
                <a:spcPct val="0"/>
              </a:spcAft>
              <a:defRPr sz="2400">
                <a:solidFill>
                  <a:schemeClr val="tx2"/>
                </a:solidFill>
                <a:latin typeface="Arial" charset="0"/>
              </a:defRPr>
            </a:lvl2pPr>
            <a:lvl3pPr algn="l" rtl="0" eaLnBrk="1" fontAlgn="base" hangingPunct="1">
              <a:spcBef>
                <a:spcPct val="0"/>
              </a:spcBef>
              <a:spcAft>
                <a:spcPct val="0"/>
              </a:spcAft>
              <a:defRPr sz="2400">
                <a:solidFill>
                  <a:schemeClr val="tx2"/>
                </a:solidFill>
                <a:latin typeface="Arial" charset="0"/>
              </a:defRPr>
            </a:lvl3pPr>
            <a:lvl4pPr algn="l" rtl="0" eaLnBrk="1" fontAlgn="base" hangingPunct="1">
              <a:spcBef>
                <a:spcPct val="0"/>
              </a:spcBef>
              <a:spcAft>
                <a:spcPct val="0"/>
              </a:spcAft>
              <a:defRPr sz="2400">
                <a:solidFill>
                  <a:schemeClr val="tx2"/>
                </a:solidFill>
                <a:latin typeface="Arial" charset="0"/>
              </a:defRPr>
            </a:lvl4pPr>
            <a:lvl5pPr algn="l" rtl="0" eaLnBrk="1" fontAlgn="base" hangingPunct="1">
              <a:spcBef>
                <a:spcPct val="0"/>
              </a:spcBef>
              <a:spcAft>
                <a:spcPct val="0"/>
              </a:spcAft>
              <a:defRPr sz="2400">
                <a:solidFill>
                  <a:schemeClr val="tx2"/>
                </a:solidFill>
                <a:latin typeface="Arial" charset="0"/>
              </a:defRPr>
            </a:lvl5pPr>
            <a:lvl6pPr marL="342900" algn="l" rtl="0" eaLnBrk="1" fontAlgn="base" hangingPunct="1">
              <a:spcBef>
                <a:spcPct val="0"/>
              </a:spcBef>
              <a:spcAft>
                <a:spcPct val="0"/>
              </a:spcAft>
              <a:defRPr sz="2400">
                <a:solidFill>
                  <a:schemeClr val="tx2"/>
                </a:solidFill>
                <a:latin typeface="Arial" charset="0"/>
              </a:defRPr>
            </a:lvl6pPr>
            <a:lvl7pPr marL="685800" algn="l" rtl="0" eaLnBrk="1" fontAlgn="base" hangingPunct="1">
              <a:spcBef>
                <a:spcPct val="0"/>
              </a:spcBef>
              <a:spcAft>
                <a:spcPct val="0"/>
              </a:spcAft>
              <a:defRPr sz="2400">
                <a:solidFill>
                  <a:schemeClr val="tx2"/>
                </a:solidFill>
                <a:latin typeface="Arial" charset="0"/>
              </a:defRPr>
            </a:lvl7pPr>
            <a:lvl8pPr marL="1028700" algn="l" rtl="0" eaLnBrk="1" fontAlgn="base" hangingPunct="1">
              <a:spcBef>
                <a:spcPct val="0"/>
              </a:spcBef>
              <a:spcAft>
                <a:spcPct val="0"/>
              </a:spcAft>
              <a:defRPr sz="2400">
                <a:solidFill>
                  <a:schemeClr val="tx2"/>
                </a:solidFill>
                <a:latin typeface="Arial" charset="0"/>
              </a:defRPr>
            </a:lvl8pPr>
            <a:lvl9pPr marL="1371600" algn="l" rtl="0" eaLnBrk="1" fontAlgn="base" hangingPunct="1">
              <a:spcBef>
                <a:spcPct val="0"/>
              </a:spcBef>
              <a:spcAft>
                <a:spcPct val="0"/>
              </a:spcAft>
              <a:defRPr sz="2400">
                <a:solidFill>
                  <a:schemeClr val="tx2"/>
                </a:solidFill>
                <a:latin typeface="Arial" charset="0"/>
              </a:defRPr>
            </a:lvl9pPr>
          </a:lstStyle>
          <a:p>
            <a:r>
              <a:rPr lang="en-US" sz="1800" kern="0" dirty="0">
                <a:hlinkClick r:id="rId3"/>
              </a:rPr>
              <a:t>https://data-flair.training/blogs/machine-learning-tutorial/</a:t>
            </a:r>
            <a:endParaRPr lang="en-US" sz="1800" kern="0" dirty="0"/>
          </a:p>
        </p:txBody>
      </p:sp>
      <p:pic>
        <p:nvPicPr>
          <p:cNvPr id="3" name="Picture 2"/>
          <p:cNvPicPr>
            <a:picLocks noChangeAspect="1"/>
          </p:cNvPicPr>
          <p:nvPr/>
        </p:nvPicPr>
        <p:blipFill>
          <a:blip r:embed="rId4"/>
          <a:stretch>
            <a:fillRect/>
          </a:stretch>
        </p:blipFill>
        <p:spPr>
          <a:xfrm>
            <a:off x="6515522" y="1054910"/>
            <a:ext cx="4629665" cy="3765524"/>
          </a:xfrm>
          <a:prstGeom prst="rect">
            <a:avLst/>
          </a:prstGeom>
        </p:spPr>
      </p:pic>
      <p:sp>
        <p:nvSpPr>
          <p:cNvPr id="6" name="TextBox 5"/>
          <p:cNvSpPr txBox="1"/>
          <p:nvPr/>
        </p:nvSpPr>
        <p:spPr>
          <a:xfrm>
            <a:off x="419724" y="5246557"/>
            <a:ext cx="6273383" cy="523220"/>
          </a:xfrm>
          <a:prstGeom prst="rect">
            <a:avLst/>
          </a:prstGeom>
          <a:noFill/>
        </p:spPr>
        <p:txBody>
          <a:bodyPr wrap="square" rtlCol="0">
            <a:spAutoFit/>
          </a:bodyPr>
          <a:lstStyle/>
          <a:p>
            <a:pPr marL="285750" indent="-285750">
              <a:buFont typeface="Arial" panose="020B0604020202020204" pitchFamily="34" charset="0"/>
              <a:buChar char="•"/>
            </a:pPr>
            <a:r>
              <a:rPr lang="en-US" sz="1400" b="1" dirty="0"/>
              <a:t>Supervised learning </a:t>
            </a:r>
            <a:r>
              <a:rPr lang="en-US" sz="1400" dirty="0"/>
              <a:t>: train dataset is </a:t>
            </a:r>
            <a:r>
              <a:rPr lang="en-US" sz="1400" b="1" u="sng" dirty="0"/>
              <a:t>labeled (input +output)</a:t>
            </a:r>
          </a:p>
          <a:p>
            <a:pPr marL="285750" indent="-285750">
              <a:buFont typeface="Arial" panose="020B0604020202020204" pitchFamily="34" charset="0"/>
              <a:buChar char="•"/>
            </a:pPr>
            <a:r>
              <a:rPr lang="en-US" sz="1400" b="1" dirty="0"/>
              <a:t>Unsupervised Learning</a:t>
            </a:r>
            <a:r>
              <a:rPr lang="en-US" sz="1400" dirty="0"/>
              <a:t>:  deals with the </a:t>
            </a:r>
            <a:r>
              <a:rPr lang="en-US" sz="1400" b="1" dirty="0"/>
              <a:t>unlabeled data</a:t>
            </a:r>
            <a:endParaRPr lang="en-US" sz="1400" dirty="0"/>
          </a:p>
        </p:txBody>
      </p:sp>
      <p:pic>
        <p:nvPicPr>
          <p:cNvPr id="7" name="Picture 6"/>
          <p:cNvPicPr>
            <a:picLocks noChangeAspect="1"/>
          </p:cNvPicPr>
          <p:nvPr/>
        </p:nvPicPr>
        <p:blipFill>
          <a:blip r:embed="rId5"/>
          <a:stretch>
            <a:fillRect/>
          </a:stretch>
        </p:blipFill>
        <p:spPr>
          <a:xfrm>
            <a:off x="7161205" y="4648557"/>
            <a:ext cx="3201992" cy="1902131"/>
          </a:xfrm>
          <a:prstGeom prst="rect">
            <a:avLst/>
          </a:prstGeom>
        </p:spPr>
      </p:pic>
    </p:spTree>
    <p:extLst>
      <p:ext uri="{BB962C8B-B14F-4D97-AF65-F5344CB8AC3E}">
        <p14:creationId xmlns:p14="http://schemas.microsoft.com/office/powerpoint/2010/main" val="353124845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3D145F-3B7C-DBCA-7290-8DFBE254A794}"/>
              </a:ext>
            </a:extLst>
          </p:cNvPr>
          <p:cNvSpPr>
            <a:spLocks noGrp="1"/>
          </p:cNvSpPr>
          <p:nvPr>
            <p:ph type="title"/>
          </p:nvPr>
        </p:nvSpPr>
        <p:spPr>
          <a:xfrm>
            <a:off x="354920" y="173265"/>
            <a:ext cx="10083800" cy="606425"/>
          </a:xfrm>
        </p:spPr>
        <p:txBody>
          <a:bodyPr anchor="b"/>
          <a:lstStyle/>
          <a:p>
            <a:r>
              <a:rPr lang="en-US" sz="3200" b="1" kern="1200" dirty="0">
                <a:solidFill>
                  <a:srgbClr val="0070C0"/>
                </a:solidFill>
              </a:rPr>
              <a:t>STEPS</a:t>
            </a:r>
          </a:p>
        </p:txBody>
      </p:sp>
      <p:sp>
        <p:nvSpPr>
          <p:cNvPr id="8" name="TextBox 7">
            <a:extLst>
              <a:ext uri="{FF2B5EF4-FFF2-40B4-BE49-F238E27FC236}">
                <a16:creationId xmlns:a16="http://schemas.microsoft.com/office/drawing/2014/main" id="{E4431AD6-AAE2-0E5C-89A6-CD62D2C58CCE}"/>
              </a:ext>
            </a:extLst>
          </p:cNvPr>
          <p:cNvSpPr txBox="1"/>
          <p:nvPr/>
        </p:nvSpPr>
        <p:spPr>
          <a:xfrm>
            <a:off x="506185" y="1281793"/>
            <a:ext cx="4800600" cy="2949525"/>
          </a:xfrm>
          <a:prstGeom prst="rect">
            <a:avLst/>
          </a:prstGeom>
          <a:noFill/>
        </p:spPr>
        <p:txBody>
          <a:bodyPr wrap="square" rtlCol="0">
            <a:spAutoFit/>
          </a:bodyPr>
          <a:lstStyle/>
          <a:p>
            <a:pPr marL="342900" indent="-342900">
              <a:lnSpc>
                <a:spcPct val="150000"/>
              </a:lnSpc>
              <a:buFont typeface="+mj-lt"/>
              <a:buAutoNum type="arabicPeriod"/>
            </a:pPr>
            <a:r>
              <a:rPr lang="en-US" dirty="0"/>
              <a:t>Import the data</a:t>
            </a:r>
          </a:p>
          <a:p>
            <a:pPr marL="342900" indent="-342900">
              <a:lnSpc>
                <a:spcPct val="150000"/>
              </a:lnSpc>
              <a:buFont typeface="+mj-lt"/>
              <a:buAutoNum type="arabicPeriod"/>
            </a:pPr>
            <a:r>
              <a:rPr lang="en-US" dirty="0"/>
              <a:t>Clean the data</a:t>
            </a:r>
          </a:p>
          <a:p>
            <a:pPr marL="342900" indent="-342900">
              <a:lnSpc>
                <a:spcPct val="150000"/>
              </a:lnSpc>
              <a:buFont typeface="+mj-lt"/>
              <a:buAutoNum type="arabicPeriod"/>
            </a:pPr>
            <a:r>
              <a:rPr lang="en-US" dirty="0"/>
              <a:t>Split the data into Training/Test Sets</a:t>
            </a:r>
          </a:p>
          <a:p>
            <a:pPr marL="342900" indent="-342900">
              <a:lnSpc>
                <a:spcPct val="150000"/>
              </a:lnSpc>
              <a:buFont typeface="+mj-lt"/>
              <a:buAutoNum type="arabicPeriod"/>
            </a:pPr>
            <a:r>
              <a:rPr lang="en-US" dirty="0"/>
              <a:t>Create a model</a:t>
            </a:r>
          </a:p>
          <a:p>
            <a:pPr marL="342900" indent="-342900">
              <a:lnSpc>
                <a:spcPct val="150000"/>
              </a:lnSpc>
              <a:buFont typeface="+mj-lt"/>
              <a:buAutoNum type="arabicPeriod"/>
            </a:pPr>
            <a:r>
              <a:rPr lang="en-US" dirty="0"/>
              <a:t>Train the model</a:t>
            </a:r>
          </a:p>
          <a:p>
            <a:pPr marL="342900" indent="-342900">
              <a:lnSpc>
                <a:spcPct val="150000"/>
              </a:lnSpc>
              <a:buFont typeface="+mj-lt"/>
              <a:buAutoNum type="arabicPeriod"/>
            </a:pPr>
            <a:r>
              <a:rPr lang="en-US" dirty="0"/>
              <a:t>Make predictions</a:t>
            </a:r>
          </a:p>
          <a:p>
            <a:pPr marL="342900" indent="-342900">
              <a:lnSpc>
                <a:spcPct val="150000"/>
              </a:lnSpc>
              <a:buFont typeface="+mj-lt"/>
              <a:buAutoNum type="arabicPeriod"/>
            </a:pPr>
            <a:r>
              <a:rPr lang="en-US" dirty="0"/>
              <a:t>Evaluate and Improve</a:t>
            </a:r>
            <a:endParaRPr lang="en-GB" dirty="0"/>
          </a:p>
        </p:txBody>
      </p:sp>
      <p:pic>
        <p:nvPicPr>
          <p:cNvPr id="10" name="Picture 9">
            <a:extLst>
              <a:ext uri="{FF2B5EF4-FFF2-40B4-BE49-F238E27FC236}">
                <a16:creationId xmlns:a16="http://schemas.microsoft.com/office/drawing/2014/main" id="{2E4D341F-02CF-8BAB-6372-DD2005AFA782}"/>
              </a:ext>
            </a:extLst>
          </p:cNvPr>
          <p:cNvPicPr>
            <a:picLocks noChangeAspect="1"/>
          </p:cNvPicPr>
          <p:nvPr/>
        </p:nvPicPr>
        <p:blipFill>
          <a:blip r:embed="rId2"/>
          <a:stretch>
            <a:fillRect/>
          </a:stretch>
        </p:blipFill>
        <p:spPr>
          <a:xfrm>
            <a:off x="7363869" y="336612"/>
            <a:ext cx="3878353" cy="5801234"/>
          </a:xfrm>
          <a:prstGeom prst="rect">
            <a:avLst/>
          </a:prstGeom>
        </p:spPr>
      </p:pic>
      <p:sp>
        <p:nvSpPr>
          <p:cNvPr id="12" name="TextBox 11">
            <a:extLst>
              <a:ext uri="{FF2B5EF4-FFF2-40B4-BE49-F238E27FC236}">
                <a16:creationId xmlns:a16="http://schemas.microsoft.com/office/drawing/2014/main" id="{80E41E0C-4F42-280C-519C-C7BC8B13E1CE}"/>
              </a:ext>
            </a:extLst>
          </p:cNvPr>
          <p:cNvSpPr txBox="1"/>
          <p:nvPr/>
        </p:nvSpPr>
        <p:spPr>
          <a:xfrm>
            <a:off x="8727621" y="6152056"/>
            <a:ext cx="2604408" cy="369332"/>
          </a:xfrm>
          <a:prstGeom prst="rect">
            <a:avLst/>
          </a:prstGeom>
          <a:noFill/>
        </p:spPr>
        <p:txBody>
          <a:bodyPr wrap="square">
            <a:spAutoFit/>
          </a:bodyPr>
          <a:lstStyle/>
          <a:p>
            <a:r>
              <a:rPr lang="en-GB" i="1" dirty="0"/>
              <a:t>Source: </a:t>
            </a:r>
            <a:r>
              <a:rPr lang="en-GB" i="1" dirty="0" err="1"/>
              <a:t>codewithmosh</a:t>
            </a:r>
            <a:endParaRPr lang="en-GB" i="1" dirty="0"/>
          </a:p>
        </p:txBody>
      </p:sp>
    </p:spTree>
    <p:extLst>
      <p:ext uri="{BB962C8B-B14F-4D97-AF65-F5344CB8AC3E}">
        <p14:creationId xmlns:p14="http://schemas.microsoft.com/office/powerpoint/2010/main" val="961184335"/>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Rectangle 11"/>
          <p:cNvSpPr/>
          <p:nvPr/>
        </p:nvSpPr>
        <p:spPr>
          <a:xfrm>
            <a:off x="-2913" y="1788361"/>
            <a:ext cx="12192000" cy="1015663"/>
          </a:xfrm>
          <a:prstGeom prst="rect">
            <a:avLst/>
          </a:prstGeom>
          <a:noFill/>
          <a:effectLst>
            <a:outerShdw blurRad="50800" dist="38100" dir="5400000" algn="t" rotWithShape="0">
              <a:prstClr val="black">
                <a:alpha val="40000"/>
              </a:prstClr>
            </a:outerShdw>
          </a:effectLst>
        </p:spPr>
        <p:txBody>
          <a:bodyPr wrap="square">
            <a:spAutoFit/>
          </a:bodyPr>
          <a:lstStyle/>
          <a:p>
            <a:pPr marL="0" marR="0" lvl="0" indent="0" algn="ctr" defTabSz="685800" rtl="0" eaLnBrk="1" fontAlgn="auto" latinLnBrk="0" hangingPunct="1">
              <a:lnSpc>
                <a:spcPct val="100000"/>
              </a:lnSpc>
              <a:spcBef>
                <a:spcPts val="1800"/>
              </a:spcBef>
              <a:spcAft>
                <a:spcPts val="0"/>
              </a:spcAft>
              <a:buClrTx/>
              <a:buSzTx/>
              <a:buFontTx/>
              <a:buNone/>
              <a:tabLst/>
              <a:defRPr/>
            </a:pPr>
            <a:r>
              <a:rPr kumimoji="0" lang="en-US" sz="6000" b="1" i="0" u="none" strike="noStrike" kern="1200" cap="none" spc="130" normalizeH="0" baseline="0" noProof="0">
                <a:ln>
                  <a:noFill/>
                </a:ln>
                <a:solidFill>
                  <a:srgbClr val="2671B0"/>
                </a:solidFill>
                <a:effectLst>
                  <a:outerShdw blurRad="38100" dist="38100" dir="2700000" algn="tl">
                    <a:srgbClr val="000000">
                      <a:alpha val="43137"/>
                    </a:srgbClr>
                  </a:outerShdw>
                </a:effectLst>
                <a:uLnTx/>
                <a:uFillTx/>
                <a:latin typeface="#9Slide02 Tieu de rat dai 02" panose="020B0606020202050201" pitchFamily="34" charset="0"/>
                <a:ea typeface="+mn-ea"/>
                <a:cs typeface="Times New Roman" panose="02020603050405020304" pitchFamily="18" charset="0"/>
              </a:rPr>
              <a:t>THANK YOU!</a:t>
            </a:r>
            <a:endParaRPr kumimoji="0" lang="az-Cyrl-AZ" sz="6000" b="1" i="0" u="none" strike="noStrike" kern="1200" cap="none" spc="0" normalizeH="0" baseline="0" noProof="0">
              <a:ln>
                <a:noFill/>
              </a:ln>
              <a:solidFill>
                <a:srgbClr val="2671B0"/>
              </a:solidFill>
              <a:effectLst>
                <a:outerShdw blurRad="38100" dist="38100" dir="2700000" algn="tl">
                  <a:srgbClr val="000000">
                    <a:alpha val="43137"/>
                  </a:srgbClr>
                </a:outerShdw>
              </a:effectLst>
              <a:uLnTx/>
              <a:uFillTx/>
              <a:latin typeface="#9Slide02 Tieu de rat dai 02" panose="020B0606020202050201" pitchFamily="34" charset="0"/>
              <a:ea typeface="+mn-ea"/>
              <a:cs typeface="Times New Roman" panose="02020603050405020304" pitchFamily="18" charset="0"/>
            </a:endParaRPr>
          </a:p>
        </p:txBody>
      </p:sp>
      <p:pic>
        <p:nvPicPr>
          <p:cNvPr id="2" name="Picture 1" descr="Text, logo&#10;&#10;Description automatically generated">
            <a:extLst>
              <a:ext uri="{FF2B5EF4-FFF2-40B4-BE49-F238E27FC236}">
                <a16:creationId xmlns:a16="http://schemas.microsoft.com/office/drawing/2014/main" id="{8206AA89-D82E-F0D4-DFB2-16DC1DA8A68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6687"/>
                    </a14:imgEffect>
                    <a14:imgEffect>
                      <a14:saturation sat="72000"/>
                    </a14:imgEffect>
                    <a14:imgEffect>
                      <a14:brightnessContrast bright="-18000"/>
                    </a14:imgEffect>
                  </a14:imgLayer>
                </a14:imgProps>
              </a:ext>
              <a:ext uri="{28A0092B-C50C-407E-A947-70E740481C1C}">
                <a14:useLocalDpi xmlns:a14="http://schemas.microsoft.com/office/drawing/2010/main"/>
              </a:ext>
            </a:extLst>
          </a:blip>
          <a:stretch>
            <a:fillRect/>
          </a:stretch>
        </p:blipFill>
        <p:spPr>
          <a:xfrm>
            <a:off x="11023095" y="36705"/>
            <a:ext cx="1095247" cy="640890"/>
          </a:xfrm>
          <a:prstGeom prst="rect">
            <a:avLst/>
          </a:prstGeom>
        </p:spPr>
      </p:pic>
      <p:pic>
        <p:nvPicPr>
          <p:cNvPr id="6" name="Picture 5">
            <a:extLst>
              <a:ext uri="{FF2B5EF4-FFF2-40B4-BE49-F238E27FC236}">
                <a16:creationId xmlns:a16="http://schemas.microsoft.com/office/drawing/2014/main" id="{3A932D59-7F4F-2DDD-8821-AE158075CD05}"/>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240" y="73080"/>
            <a:ext cx="903068" cy="926236"/>
          </a:xfrm>
          <a:prstGeom prst="rect">
            <a:avLst/>
          </a:prstGeom>
        </p:spPr>
      </p:pic>
      <p:pic>
        <p:nvPicPr>
          <p:cNvPr id="7" name="Picture 6">
            <a:extLst>
              <a:ext uri="{FF2B5EF4-FFF2-40B4-BE49-F238E27FC236}">
                <a16:creationId xmlns:a16="http://schemas.microsoft.com/office/drawing/2014/main" id="{E42F2050-FA90-97BB-B508-56727830522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299385" y="3410"/>
            <a:ext cx="720302" cy="720302"/>
          </a:xfrm>
          <a:prstGeom prst="rect">
            <a:avLst/>
          </a:prstGeom>
        </p:spPr>
      </p:pic>
    </p:spTree>
    <p:extLst>
      <p:ext uri="{BB962C8B-B14F-4D97-AF65-F5344CB8AC3E}">
        <p14:creationId xmlns:p14="http://schemas.microsoft.com/office/powerpoint/2010/main" val="2900344272"/>
      </p:ext>
    </p:extLst>
  </p:cSld>
  <p:clrMapOvr>
    <a:masterClrMapping/>
  </p:clrMapOvr>
  <mc:AlternateContent xmlns:mc="http://schemas.openxmlformats.org/markup-compatibility/2006" xmlns:p14="http://schemas.microsoft.com/office/powerpoint/2010/main">
    <mc:Choice Requires="p14">
      <p:transition spd="slow" p14:dur="15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62E05-CBD3-4AEB-306E-AB49D94A09FF}"/>
              </a:ext>
            </a:extLst>
          </p:cNvPr>
          <p:cNvSpPr>
            <a:spLocks noGrp="1"/>
          </p:cNvSpPr>
          <p:nvPr>
            <p:ph type="title"/>
          </p:nvPr>
        </p:nvSpPr>
        <p:spPr/>
        <p:txBody>
          <a:bodyPr anchor="b"/>
          <a:lstStyle/>
          <a:p>
            <a:r>
              <a:rPr lang="en-US" sz="3200" b="1" dirty="0">
                <a:solidFill>
                  <a:srgbClr val="0070C0"/>
                </a:solidFill>
              </a:rPr>
              <a:t>WHY PYTHON?</a:t>
            </a:r>
            <a:endParaRPr lang="en-GB" sz="3200" b="1" dirty="0">
              <a:solidFill>
                <a:srgbClr val="0070C0"/>
              </a:solidFill>
            </a:endParaRPr>
          </a:p>
        </p:txBody>
      </p:sp>
      <p:pic>
        <p:nvPicPr>
          <p:cNvPr id="3074" name="Picture 2" descr="Python language">
            <a:extLst>
              <a:ext uri="{FF2B5EF4-FFF2-40B4-BE49-F238E27FC236}">
                <a16:creationId xmlns:a16="http://schemas.microsoft.com/office/drawing/2014/main" id="{81C536E6-9E0E-041A-4A61-6114A60ABA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326" y="1738312"/>
            <a:ext cx="6096000" cy="3381375"/>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Python | Innovative IT Services to Forward-thinking Businesses">
            <a:extLst>
              <a:ext uri="{FF2B5EF4-FFF2-40B4-BE49-F238E27FC236}">
                <a16:creationId xmlns:a16="http://schemas.microsoft.com/office/drawing/2014/main" id="{AF356482-D384-B67D-2C60-A7AC262968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4">
            <a:extLst>
              <a:ext uri="{FF2B5EF4-FFF2-40B4-BE49-F238E27FC236}">
                <a16:creationId xmlns:a16="http://schemas.microsoft.com/office/drawing/2014/main" id="{BF0BA592-B604-0C7A-97B1-8427AD5A8AD9}"/>
              </a:ext>
            </a:extLst>
          </p:cNvPr>
          <p:cNvPicPr>
            <a:picLocks noChangeAspect="1"/>
          </p:cNvPicPr>
          <p:nvPr/>
        </p:nvPicPr>
        <p:blipFill>
          <a:blip r:embed="rId3"/>
          <a:stretch>
            <a:fillRect/>
          </a:stretch>
        </p:blipFill>
        <p:spPr>
          <a:xfrm>
            <a:off x="7023595" y="2231222"/>
            <a:ext cx="4543245" cy="4100198"/>
          </a:xfrm>
          <a:prstGeom prst="rect">
            <a:avLst/>
          </a:prstGeom>
        </p:spPr>
      </p:pic>
    </p:spTree>
    <p:extLst>
      <p:ext uri="{BB962C8B-B14F-4D97-AF65-F5344CB8AC3E}">
        <p14:creationId xmlns:p14="http://schemas.microsoft.com/office/powerpoint/2010/main" val="105536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F79C1F-05DC-81B2-6D4E-A03FC767B4C7}"/>
              </a:ext>
            </a:extLst>
          </p:cNvPr>
          <p:cNvSpPr>
            <a:spLocks noGrp="1"/>
          </p:cNvSpPr>
          <p:nvPr>
            <p:ph type="title"/>
          </p:nvPr>
        </p:nvSpPr>
        <p:spPr/>
        <p:txBody>
          <a:bodyPr anchor="b"/>
          <a:lstStyle/>
          <a:p>
            <a:r>
              <a:rPr lang="en-US" sz="3200" b="1" dirty="0">
                <a:solidFill>
                  <a:srgbClr val="0070C0"/>
                </a:solidFill>
              </a:rPr>
              <a:t>ROAD MAP</a:t>
            </a:r>
            <a:endParaRPr lang="en-GB" sz="3200" b="1" dirty="0">
              <a:solidFill>
                <a:srgbClr val="0070C0"/>
              </a:solidFill>
            </a:endParaRPr>
          </a:p>
        </p:txBody>
      </p:sp>
      <p:pic>
        <p:nvPicPr>
          <p:cNvPr id="6" name="Picture 5">
            <a:extLst>
              <a:ext uri="{FF2B5EF4-FFF2-40B4-BE49-F238E27FC236}">
                <a16:creationId xmlns:a16="http://schemas.microsoft.com/office/drawing/2014/main" id="{DA21DEF9-2ED6-D44E-F41A-6547924FFC1B}"/>
              </a:ext>
            </a:extLst>
          </p:cNvPr>
          <p:cNvPicPr>
            <a:picLocks noChangeAspect="1"/>
          </p:cNvPicPr>
          <p:nvPr/>
        </p:nvPicPr>
        <p:blipFill>
          <a:blip r:embed="rId2"/>
          <a:stretch>
            <a:fillRect/>
          </a:stretch>
        </p:blipFill>
        <p:spPr>
          <a:xfrm>
            <a:off x="3360804" y="1025317"/>
            <a:ext cx="4042682" cy="5335240"/>
          </a:xfrm>
          <a:prstGeom prst="rect">
            <a:avLst/>
          </a:prstGeom>
        </p:spPr>
      </p:pic>
      <p:sp>
        <p:nvSpPr>
          <p:cNvPr id="8" name="TextBox 7">
            <a:extLst>
              <a:ext uri="{FF2B5EF4-FFF2-40B4-BE49-F238E27FC236}">
                <a16:creationId xmlns:a16="http://schemas.microsoft.com/office/drawing/2014/main" id="{2DF276FF-9E61-9DD3-78DA-0FA40857E9F0}"/>
              </a:ext>
            </a:extLst>
          </p:cNvPr>
          <p:cNvSpPr txBox="1"/>
          <p:nvPr/>
        </p:nvSpPr>
        <p:spPr>
          <a:xfrm>
            <a:off x="8156121" y="5713639"/>
            <a:ext cx="3385457" cy="369332"/>
          </a:xfrm>
          <a:prstGeom prst="rect">
            <a:avLst/>
          </a:prstGeom>
          <a:noFill/>
        </p:spPr>
        <p:txBody>
          <a:bodyPr wrap="square">
            <a:spAutoFit/>
          </a:bodyPr>
          <a:lstStyle/>
          <a:p>
            <a:r>
              <a:rPr lang="en-GB" dirty="0"/>
              <a:t>Source: datasciencedojo.com</a:t>
            </a:r>
          </a:p>
        </p:txBody>
      </p:sp>
    </p:spTree>
    <p:extLst>
      <p:ext uri="{BB962C8B-B14F-4D97-AF65-F5344CB8AC3E}">
        <p14:creationId xmlns:p14="http://schemas.microsoft.com/office/powerpoint/2010/main" val="1294289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B4F6D-442A-9300-4F82-098699E4A563}"/>
              </a:ext>
            </a:extLst>
          </p:cNvPr>
          <p:cNvSpPr>
            <a:spLocks noGrp="1"/>
          </p:cNvSpPr>
          <p:nvPr>
            <p:ph type="title"/>
          </p:nvPr>
        </p:nvSpPr>
        <p:spPr>
          <a:xfrm>
            <a:off x="2966926" y="2823578"/>
            <a:ext cx="6911860" cy="769972"/>
          </a:xfrm>
        </p:spPr>
        <p:txBody>
          <a:bodyPr anchor="b"/>
          <a:lstStyle/>
          <a:p>
            <a:r>
              <a:rPr lang="en-US" sz="3200" b="1" dirty="0">
                <a:solidFill>
                  <a:srgbClr val="0070C0"/>
                </a:solidFill>
              </a:rPr>
              <a:t>VARIABLE AND DATA TYPES</a:t>
            </a:r>
            <a:endParaRPr lang="en-GB" sz="3200" b="1" dirty="0">
              <a:solidFill>
                <a:srgbClr val="0070C0"/>
              </a:solidFill>
            </a:endParaRPr>
          </a:p>
        </p:txBody>
      </p:sp>
    </p:spTree>
    <p:extLst>
      <p:ext uri="{BB962C8B-B14F-4D97-AF65-F5344CB8AC3E}">
        <p14:creationId xmlns:p14="http://schemas.microsoft.com/office/powerpoint/2010/main" val="2344358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FF188-BC07-3A8D-707D-51009D8EA6CA}"/>
              </a:ext>
            </a:extLst>
          </p:cNvPr>
          <p:cNvSpPr>
            <a:spLocks noGrp="1"/>
          </p:cNvSpPr>
          <p:nvPr>
            <p:ph type="title"/>
          </p:nvPr>
        </p:nvSpPr>
        <p:spPr/>
        <p:txBody>
          <a:bodyPr/>
          <a:lstStyle/>
          <a:p>
            <a:r>
              <a:rPr lang="en-US" sz="3200" b="1" dirty="0">
                <a:solidFill>
                  <a:srgbClr val="0070C0"/>
                </a:solidFill>
              </a:rPr>
              <a:t>VARIABLES</a:t>
            </a: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F2B4175E-871C-DA49-000A-18DC3DB424DC}"/>
              </a:ext>
            </a:extLst>
          </p:cNvPr>
          <p:cNvSpPr>
            <a:spLocks noGrp="1"/>
          </p:cNvSpPr>
          <p:nvPr>
            <p:ph type="body" sz="quarter" idx="10"/>
          </p:nvPr>
        </p:nvSpPr>
        <p:spPr/>
        <p:txBody>
          <a:bodyPr/>
          <a:lstStyle/>
          <a:p>
            <a:r>
              <a:rPr lang="en-US" sz="1800" b="1" u="sng" dirty="0">
                <a:latin typeface="Arial" panose="020B0604020202020204" pitchFamily="34" charset="0"/>
                <a:cs typeface="Arial" panose="020B0604020202020204" pitchFamily="34" charset="0"/>
              </a:rPr>
              <a:t>Definition: </a:t>
            </a:r>
          </a:p>
          <a:p>
            <a:pPr marL="742950" lvl="1" indent="-285750">
              <a:buFont typeface="Wingdings" panose="05000000000000000000" pitchFamily="2" charset="2"/>
              <a:buChar char="ü"/>
            </a:pPr>
            <a:r>
              <a:rPr lang="en-US" sz="1600" dirty="0">
                <a:latin typeface="Arial" panose="020B0604020202020204" pitchFamily="34" charset="0"/>
                <a:cs typeface="Arial" panose="020B0604020202020204" pitchFamily="34" charset="0"/>
              </a:rPr>
              <a:t>Variable in Programming is a named storage location that holds a value or data. These values can change during the execution of a program, hence the term "variable." Variables are essential for storing and manipulating data in computer programs. A variable is the basic building block of a program that can be used in expressions as a substitute in place of the value it stores. (source: geeksforgeeks.org)</a:t>
            </a:r>
          </a:p>
          <a:p>
            <a:pPr algn="just"/>
            <a:endParaRPr lang="en-US" sz="1800" i="1" dirty="0">
              <a:solidFill>
                <a:srgbClr val="273239"/>
              </a:solidFill>
              <a:latin typeface="Arial" panose="020B0604020202020204" pitchFamily="34" charset="0"/>
              <a:cs typeface="Arial" panose="020B0604020202020204" pitchFamily="34" charset="0"/>
            </a:endParaRPr>
          </a:p>
          <a:p>
            <a:r>
              <a:rPr lang="en-US" sz="1800" b="1" u="sng" dirty="0">
                <a:latin typeface="Arial" panose="020B0604020202020204" pitchFamily="34" charset="0"/>
                <a:cs typeface="Arial" panose="020B0604020202020204" pitchFamily="34" charset="0"/>
              </a:rPr>
              <a:t>Declaration: </a:t>
            </a:r>
          </a:p>
          <a:p>
            <a:pPr marL="742950" lvl="1" indent="-285750">
              <a:buFont typeface="Wingdings" panose="05000000000000000000" pitchFamily="2" charset="2"/>
              <a:buChar char="ü"/>
            </a:pPr>
            <a:r>
              <a:rPr lang="en-US" sz="1600" dirty="0" err="1">
                <a:latin typeface="Arial" panose="020B0604020202020204" pitchFamily="34" charset="0"/>
                <a:cs typeface="Arial" panose="020B0604020202020204" pitchFamily="34" charset="0"/>
              </a:rPr>
              <a:t>phie</a:t>
            </a:r>
            <a:r>
              <a:rPr lang="en-US" sz="1600" dirty="0">
                <a:latin typeface="Arial" panose="020B0604020202020204" pitchFamily="34" charset="0"/>
                <a:cs typeface="Arial" panose="020B0604020202020204" pitchFamily="34" charset="0"/>
              </a:rPr>
              <a:t> = 0.25</a:t>
            </a:r>
          </a:p>
          <a:p>
            <a:pPr marL="742950" lvl="1" indent="-285750">
              <a:buFont typeface="Wingdings" panose="05000000000000000000" pitchFamily="2" charset="2"/>
              <a:buChar char="ü"/>
            </a:pPr>
            <a:r>
              <a:rPr lang="en-US" sz="1600" dirty="0" err="1">
                <a:latin typeface="Arial" panose="020B0604020202020204" pitchFamily="34" charset="0"/>
                <a:cs typeface="Arial" panose="020B0604020202020204" pitchFamily="34" charset="0"/>
              </a:rPr>
              <a:t>swe</a:t>
            </a:r>
            <a:r>
              <a:rPr lang="en-US" sz="1600" dirty="0">
                <a:latin typeface="Arial" panose="020B0604020202020204" pitchFamily="34" charset="0"/>
                <a:cs typeface="Arial" panose="020B0604020202020204" pitchFamily="34" charset="0"/>
              </a:rPr>
              <a:t>= 0.5</a:t>
            </a:r>
          </a:p>
          <a:p>
            <a:pPr marL="742950" lvl="1" indent="-285750">
              <a:buFont typeface="Wingdings" panose="05000000000000000000" pitchFamily="2" charset="2"/>
              <a:buChar char="ü"/>
            </a:pPr>
            <a:r>
              <a:rPr lang="en-US" sz="1600" dirty="0">
                <a:latin typeface="Arial" panose="020B0604020202020204" pitchFamily="34" charset="0"/>
                <a:cs typeface="Arial" panose="020B0604020202020204" pitchFamily="34" charset="0"/>
              </a:rPr>
              <a:t>facies = “Sand”</a:t>
            </a:r>
          </a:p>
          <a:p>
            <a:pPr marL="742950" lvl="1" indent="-285750">
              <a:buFont typeface="Wingdings" panose="05000000000000000000" pitchFamily="2" charset="2"/>
              <a:buChar char="ü"/>
            </a:pPr>
            <a:r>
              <a:rPr lang="en-US" sz="1600" dirty="0" err="1">
                <a:latin typeface="Arial" panose="020B0604020202020204" pitchFamily="34" charset="0"/>
                <a:cs typeface="Arial" panose="020B0604020202020204" pitchFamily="34" charset="0"/>
              </a:rPr>
              <a:t>is_checked</a:t>
            </a:r>
            <a:r>
              <a:rPr lang="en-US" sz="1600" dirty="0">
                <a:latin typeface="Arial" panose="020B0604020202020204" pitchFamily="34" charset="0"/>
                <a:cs typeface="Arial" panose="020B0604020202020204" pitchFamily="34" charset="0"/>
              </a:rPr>
              <a:t>=True</a:t>
            </a:r>
          </a:p>
          <a:p>
            <a:pPr marL="742950" lvl="1" indent="-285750">
              <a:buFont typeface="Wingdings" panose="05000000000000000000" pitchFamily="2" charset="2"/>
              <a:buChar char="ü"/>
            </a:pPr>
            <a:endParaRPr lang="en-US" sz="1600" dirty="0">
              <a:latin typeface="Arial" panose="020B0604020202020204" pitchFamily="34" charset="0"/>
              <a:cs typeface="Arial" panose="020B0604020202020204" pitchFamily="34" charset="0"/>
            </a:endParaRPr>
          </a:p>
          <a:p>
            <a:r>
              <a:rPr lang="en-GB" sz="1800" b="1" u="sng" dirty="0">
                <a:latin typeface="Arial" panose="020B0604020202020204" pitchFamily="34" charset="0"/>
                <a:cs typeface="Arial" panose="020B0604020202020204" pitchFamily="34" charset="0"/>
              </a:rPr>
              <a:t>Types of variable:</a:t>
            </a:r>
          </a:p>
          <a:p>
            <a:pPr marL="742950" lvl="1" indent="-285750">
              <a:buFont typeface="Wingdings" panose="05000000000000000000" pitchFamily="2" charset="2"/>
              <a:buChar char="ü"/>
            </a:pPr>
            <a:r>
              <a:rPr lang="en-GB" sz="1600" dirty="0">
                <a:latin typeface="Arial" panose="020B0604020202020204" pitchFamily="34" charset="0"/>
                <a:cs typeface="Arial" panose="020B0604020202020204" pitchFamily="34" charset="0"/>
              </a:rPr>
              <a:t>Global variable: </a:t>
            </a:r>
            <a:r>
              <a:rPr lang="en-US" sz="1600" dirty="0">
                <a:latin typeface="Arial" panose="020B0604020202020204" pitchFamily="34" charset="0"/>
                <a:cs typeface="Arial" panose="020B0604020202020204" pitchFamily="34" charset="0"/>
              </a:rPr>
              <a:t>global variables can be accessed in any part of the program</a:t>
            </a:r>
            <a:endParaRPr lang="en-GB" sz="1600"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ü"/>
            </a:pPr>
            <a:r>
              <a:rPr lang="en-GB" sz="1600" dirty="0">
                <a:latin typeface="Arial" panose="020B0604020202020204" pitchFamily="34" charset="0"/>
                <a:cs typeface="Arial" panose="020B0604020202020204" pitchFamily="34" charset="0"/>
              </a:rPr>
              <a:t>Local variable: </a:t>
            </a:r>
            <a:r>
              <a:rPr lang="en-US" sz="1600" dirty="0">
                <a:latin typeface="Arial" panose="020B0604020202020204" pitchFamily="34" charset="0"/>
                <a:cs typeface="Arial" panose="020B0604020202020204" pitchFamily="34" charset="0"/>
              </a:rPr>
              <a:t>are only </a:t>
            </a:r>
            <a:r>
              <a:rPr lang="en-US" sz="1600" b="1" dirty="0">
                <a:latin typeface="Arial" panose="020B0604020202020204" pitchFamily="34" charset="0"/>
                <a:cs typeface="Arial" panose="020B0604020202020204" pitchFamily="34" charset="0"/>
              </a:rPr>
              <a:t>accessible within that limited context</a:t>
            </a:r>
            <a:endParaRPr lang="en-GB" sz="1600" dirty="0">
              <a:latin typeface="Arial" panose="020B0604020202020204" pitchFamily="34" charset="0"/>
              <a:cs typeface="Arial" panose="020B0604020202020204" pitchFamily="34" charset="0"/>
            </a:endParaRPr>
          </a:p>
          <a:p>
            <a:endParaRPr lang="en-GB" sz="1800" dirty="0"/>
          </a:p>
        </p:txBody>
      </p:sp>
    </p:spTree>
    <p:extLst>
      <p:ext uri="{BB962C8B-B14F-4D97-AF65-F5344CB8AC3E}">
        <p14:creationId xmlns:p14="http://schemas.microsoft.com/office/powerpoint/2010/main" val="2569890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AF22B4-E0A4-4E55-0FD8-BA5A2BF17491}"/>
              </a:ext>
            </a:extLst>
          </p:cNvPr>
          <p:cNvSpPr>
            <a:spLocks noGrp="1"/>
          </p:cNvSpPr>
          <p:nvPr>
            <p:ph type="title"/>
          </p:nvPr>
        </p:nvSpPr>
        <p:spPr/>
        <p:txBody>
          <a:bodyPr/>
          <a:lstStyle/>
          <a:p>
            <a:r>
              <a:rPr lang="en-US" sz="3200" b="1" dirty="0">
                <a:solidFill>
                  <a:srgbClr val="0070C0"/>
                </a:solidFill>
              </a:rPr>
              <a:t>VARIABLES NAMING NOTES</a:t>
            </a:r>
            <a:endParaRPr lang="en-GB" sz="3200" b="1" dirty="0">
              <a:solidFill>
                <a:srgbClr val="0070C0"/>
              </a:solidFill>
            </a:endParaRPr>
          </a:p>
        </p:txBody>
      </p:sp>
      <p:sp>
        <p:nvSpPr>
          <p:cNvPr id="3" name="Content Placeholder 2">
            <a:extLst>
              <a:ext uri="{FF2B5EF4-FFF2-40B4-BE49-F238E27FC236}">
                <a16:creationId xmlns:a16="http://schemas.microsoft.com/office/drawing/2014/main" id="{4311D645-AB18-89C3-EABE-E5630B438776}"/>
              </a:ext>
            </a:extLst>
          </p:cNvPr>
          <p:cNvSpPr>
            <a:spLocks noGrp="1"/>
          </p:cNvSpPr>
          <p:nvPr>
            <p:ph type="body" sz="quarter" idx="10"/>
          </p:nvPr>
        </p:nvSpPr>
        <p:spPr/>
        <p:txBody>
          <a:bodyPr>
            <a:normAutofit/>
          </a:bodyPr>
          <a:lstStyle/>
          <a:p>
            <a:r>
              <a:rPr lang="en-US" sz="1800" b="1" u="sng" dirty="0">
                <a:solidFill>
                  <a:srgbClr val="273239"/>
                </a:solidFill>
                <a:latin typeface="Arial" panose="020B0604020202020204" pitchFamily="34" charset="0"/>
                <a:cs typeface="Arial" panose="020B0604020202020204" pitchFamily="34" charset="0"/>
              </a:rPr>
              <a:t>Python is case-sensitive language</a:t>
            </a:r>
          </a:p>
          <a:p>
            <a:r>
              <a:rPr lang="en-US" sz="1800" b="1" u="sng" dirty="0">
                <a:solidFill>
                  <a:srgbClr val="273239"/>
                </a:solidFill>
                <a:latin typeface="Arial" panose="020B0604020202020204" pitchFamily="34" charset="0"/>
                <a:cs typeface="Arial" panose="020B0604020202020204" pitchFamily="34" charset="0"/>
              </a:rPr>
              <a:t>Variables names must:</a:t>
            </a:r>
          </a:p>
          <a:p>
            <a:pPr lvl="1"/>
            <a:r>
              <a:rPr lang="en-US" sz="1800" b="1" u="sng" dirty="0">
                <a:solidFill>
                  <a:srgbClr val="273239"/>
                </a:solidFill>
                <a:latin typeface="Arial" panose="020B0604020202020204" pitchFamily="34" charset="0"/>
                <a:cs typeface="Arial" panose="020B0604020202020204" pitchFamily="34" charset="0"/>
              </a:rPr>
              <a:t> </a:t>
            </a:r>
            <a:r>
              <a:rPr lang="en-US" sz="1800" dirty="0">
                <a:solidFill>
                  <a:srgbClr val="273239"/>
                </a:solidFill>
                <a:latin typeface="Arial" panose="020B0604020202020204" pitchFamily="34" charset="0"/>
                <a:cs typeface="Arial" panose="020B0604020202020204" pitchFamily="34" charset="0"/>
              </a:rPr>
              <a:t>Start with underscore ( _ ) or letter ( a-z </a:t>
            </a:r>
            <a:r>
              <a:rPr lang="en-US" sz="1800" dirty="0" err="1">
                <a:solidFill>
                  <a:srgbClr val="273239"/>
                </a:solidFill>
                <a:latin typeface="Arial" panose="020B0604020202020204" pitchFamily="34" charset="0"/>
                <a:cs typeface="Arial" panose="020B0604020202020204" pitchFamily="34" charset="0"/>
              </a:rPr>
              <a:t>A-Z</a:t>
            </a:r>
            <a:r>
              <a:rPr lang="en-US" sz="1800" dirty="0">
                <a:solidFill>
                  <a:srgbClr val="273239"/>
                </a:solidFill>
                <a:latin typeface="Arial" panose="020B0604020202020204" pitchFamily="34" charset="0"/>
                <a:cs typeface="Arial" panose="020B0604020202020204" pitchFamily="34" charset="0"/>
              </a:rPr>
              <a:t> )</a:t>
            </a:r>
          </a:p>
          <a:p>
            <a:pPr lvl="1"/>
            <a:r>
              <a:rPr lang="en-US" sz="1800" dirty="0">
                <a:solidFill>
                  <a:srgbClr val="273239"/>
                </a:solidFill>
                <a:latin typeface="Arial" panose="020B0604020202020204" pitchFamily="34" charset="0"/>
                <a:cs typeface="Arial" panose="020B0604020202020204" pitchFamily="34" charset="0"/>
              </a:rPr>
              <a:t> Followed by any number of underscores ( _ ), letters ( a-z </a:t>
            </a:r>
            <a:r>
              <a:rPr lang="en-US" sz="1800" dirty="0" err="1">
                <a:solidFill>
                  <a:srgbClr val="273239"/>
                </a:solidFill>
                <a:latin typeface="Arial" panose="020B0604020202020204" pitchFamily="34" charset="0"/>
                <a:cs typeface="Arial" panose="020B0604020202020204" pitchFamily="34" charset="0"/>
              </a:rPr>
              <a:t>A-Z</a:t>
            </a:r>
            <a:r>
              <a:rPr lang="en-US" sz="1800" dirty="0">
                <a:solidFill>
                  <a:srgbClr val="273239"/>
                </a:solidFill>
                <a:latin typeface="Arial" panose="020B0604020202020204" pitchFamily="34" charset="0"/>
                <a:cs typeface="Arial" panose="020B0604020202020204" pitchFamily="34" charset="0"/>
              </a:rPr>
              <a:t> ), or digits ( 0-9 )</a:t>
            </a:r>
          </a:p>
          <a:p>
            <a:pPr lvl="1"/>
            <a:r>
              <a:rPr lang="en-US" sz="1800" dirty="0">
                <a:solidFill>
                  <a:srgbClr val="273239"/>
                </a:solidFill>
                <a:latin typeface="Arial" panose="020B0604020202020204" pitchFamily="34" charset="0"/>
                <a:cs typeface="Arial" panose="020B0604020202020204" pitchFamily="34" charset="0"/>
              </a:rPr>
              <a:t>Not use reserved words for variable name</a:t>
            </a:r>
          </a:p>
          <a:p>
            <a:pPr marL="109728" indent="0">
              <a:buNone/>
            </a:pPr>
            <a:endParaRPr lang="en-US" sz="1800" b="1" u="sng" dirty="0">
              <a:solidFill>
                <a:srgbClr val="273239"/>
              </a:solidFill>
              <a:latin typeface="Arial" panose="020B0604020202020204" pitchFamily="34" charset="0"/>
              <a:cs typeface="Arial" panose="020B0604020202020204" pitchFamily="34" charset="0"/>
            </a:endParaRPr>
          </a:p>
        </p:txBody>
      </p:sp>
      <p:graphicFrame>
        <p:nvGraphicFramePr>
          <p:cNvPr id="7" name="Object 6">
            <a:extLst>
              <a:ext uri="{FF2B5EF4-FFF2-40B4-BE49-F238E27FC236}">
                <a16:creationId xmlns:a16="http://schemas.microsoft.com/office/drawing/2014/main" id="{DA535083-42C1-5E70-DC1B-4C4316F9FF28}"/>
              </a:ext>
            </a:extLst>
          </p:cNvPr>
          <p:cNvGraphicFramePr>
            <a:graphicFrameLocks noChangeAspect="1"/>
          </p:cNvGraphicFramePr>
          <p:nvPr>
            <p:extLst>
              <p:ext uri="{D42A27DB-BD31-4B8C-83A1-F6EECF244321}">
                <p14:modId xmlns:p14="http://schemas.microsoft.com/office/powerpoint/2010/main" val="1044185902"/>
              </p:ext>
            </p:extLst>
          </p:nvPr>
        </p:nvGraphicFramePr>
        <p:xfrm>
          <a:off x="730652" y="2914434"/>
          <a:ext cx="7783003" cy="2822791"/>
        </p:xfrm>
        <a:graphic>
          <a:graphicData uri="http://schemas.openxmlformats.org/presentationml/2006/ole">
            <mc:AlternateContent xmlns:mc="http://schemas.openxmlformats.org/markup-compatibility/2006">
              <mc:Choice xmlns:v="urn:schemas-microsoft-com:vml" Requires="v">
                <p:oleObj name="Worksheet" r:id="rId2" imgW="6381735" imgH="2314575" progId="Excel.Sheet.12">
                  <p:embed/>
                </p:oleObj>
              </mc:Choice>
              <mc:Fallback>
                <p:oleObj name="Worksheet" r:id="rId2" imgW="6381735" imgH="2314575" progId="Excel.Sheet.12">
                  <p:embed/>
                  <p:pic>
                    <p:nvPicPr>
                      <p:cNvPr id="7" name="Object 6">
                        <a:extLst>
                          <a:ext uri="{FF2B5EF4-FFF2-40B4-BE49-F238E27FC236}">
                            <a16:creationId xmlns:a16="http://schemas.microsoft.com/office/drawing/2014/main" id="{DA535083-42C1-5E70-DC1B-4C4316F9FF28}"/>
                          </a:ext>
                        </a:extLst>
                      </p:cNvPr>
                      <p:cNvPicPr/>
                      <p:nvPr/>
                    </p:nvPicPr>
                    <p:blipFill>
                      <a:blip r:embed="rId3"/>
                      <a:stretch>
                        <a:fillRect/>
                      </a:stretch>
                    </p:blipFill>
                    <p:spPr>
                      <a:xfrm>
                        <a:off x="730652" y="2914434"/>
                        <a:ext cx="7783003" cy="2822791"/>
                      </a:xfrm>
                      <a:prstGeom prst="rect">
                        <a:avLst/>
                      </a:prstGeom>
                      <a:ln w="3175">
                        <a:solidFill>
                          <a:schemeClr val="tx1"/>
                        </a:solidFill>
                      </a:ln>
                    </p:spPr>
                  </p:pic>
                </p:oleObj>
              </mc:Fallback>
            </mc:AlternateContent>
          </a:graphicData>
        </a:graphic>
      </p:graphicFrame>
    </p:spTree>
    <p:extLst>
      <p:ext uri="{BB962C8B-B14F-4D97-AF65-F5344CB8AC3E}">
        <p14:creationId xmlns:p14="http://schemas.microsoft.com/office/powerpoint/2010/main" val="29032783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L" val="a1"/>
</p:tagLst>
</file>

<file path=ppt/theme/theme1.xml><?xml version="1.0" encoding="utf-8"?>
<a:theme xmlns:a="http://schemas.openxmlformats.org/drawingml/2006/main" name="12_589TGp_Health_light">
  <a:themeElements>
    <a:clrScheme name="Custom 3">
      <a:dk1>
        <a:sysClr val="windowText" lastClr="000000"/>
      </a:dk1>
      <a:lt1>
        <a:sysClr val="window" lastClr="FFFFFF"/>
      </a:lt1>
      <a:dk2>
        <a:srgbClr val="17406D"/>
      </a:dk2>
      <a:lt2>
        <a:srgbClr val="DBEFF9"/>
      </a:lt2>
      <a:accent1>
        <a:srgbClr val="0F6FC6"/>
      </a:accent1>
      <a:accent2>
        <a:srgbClr val="309ECC"/>
      </a:accent2>
      <a:accent3>
        <a:srgbClr val="0BD0D9"/>
      </a:accent3>
      <a:accent4>
        <a:srgbClr val="10CF9B"/>
      </a:accent4>
      <a:accent5>
        <a:srgbClr val="7CCA62"/>
      </a:accent5>
      <a:accent6>
        <a:srgbClr val="A5C249"/>
      </a:accent6>
      <a:hlink>
        <a:srgbClr val="F49100"/>
      </a:hlink>
      <a:folHlink>
        <a:srgbClr val="85DFD0"/>
      </a:folHlink>
    </a:clrScheme>
    <a:fontScheme name="s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2 1">
        <a:dk1>
          <a:srgbClr val="000000"/>
        </a:dk1>
        <a:lt1>
          <a:srgbClr val="FFFFFF"/>
        </a:lt1>
        <a:dk2>
          <a:srgbClr val="5EB2B6"/>
        </a:dk2>
        <a:lt2>
          <a:srgbClr val="DED9CC"/>
        </a:lt2>
        <a:accent1>
          <a:srgbClr val="9FD56D"/>
        </a:accent1>
        <a:accent2>
          <a:srgbClr val="F4BC72"/>
        </a:accent2>
        <a:accent3>
          <a:srgbClr val="FFFFFF"/>
        </a:accent3>
        <a:accent4>
          <a:srgbClr val="000000"/>
        </a:accent4>
        <a:accent5>
          <a:srgbClr val="CDE7BA"/>
        </a:accent5>
        <a:accent6>
          <a:srgbClr val="DDAA67"/>
        </a:accent6>
        <a:hlink>
          <a:srgbClr val="F18FAB"/>
        </a:hlink>
        <a:folHlink>
          <a:srgbClr val="84A3E8"/>
        </a:folHlink>
      </a:clrScheme>
      <a:clrMap bg1="lt1" tx1="dk1" bg2="lt2" tx2="dk2" accent1="accent1" accent2="accent2" accent3="accent3" accent4="accent4" accent5="accent5" accent6="accent6" hlink="hlink" folHlink="folHlink"/>
    </a:extraClrScheme>
    <a:extraClrScheme>
      <a:clrScheme name="s2 2">
        <a:dk1>
          <a:srgbClr val="000000"/>
        </a:dk1>
        <a:lt1>
          <a:srgbClr val="FFFFFF"/>
        </a:lt1>
        <a:dk2>
          <a:srgbClr val="EA9148"/>
        </a:dk2>
        <a:lt2>
          <a:srgbClr val="DED9CC"/>
        </a:lt2>
        <a:accent1>
          <a:srgbClr val="E878C8"/>
        </a:accent1>
        <a:accent2>
          <a:srgbClr val="7DD7E9"/>
        </a:accent2>
        <a:accent3>
          <a:srgbClr val="FFFFFF"/>
        </a:accent3>
        <a:accent4>
          <a:srgbClr val="000000"/>
        </a:accent4>
        <a:accent5>
          <a:srgbClr val="F2BEE0"/>
        </a:accent5>
        <a:accent6>
          <a:srgbClr val="71C3D3"/>
        </a:accent6>
        <a:hlink>
          <a:srgbClr val="98E8B3"/>
        </a:hlink>
        <a:folHlink>
          <a:srgbClr val="E6C686"/>
        </a:folHlink>
      </a:clrScheme>
      <a:clrMap bg1="lt1" tx1="dk1" bg2="lt2" tx2="dk2" accent1="accent1" accent2="accent2" accent3="accent3" accent4="accent4" accent5="accent5" accent6="accent6" hlink="hlink" folHlink="folHlink"/>
    </a:extraClrScheme>
    <a:extraClrScheme>
      <a:clrScheme name="s2 3">
        <a:dk1>
          <a:srgbClr val="000000"/>
        </a:dk1>
        <a:lt1>
          <a:srgbClr val="FFFFFF"/>
        </a:lt1>
        <a:dk2>
          <a:srgbClr val="C889CD"/>
        </a:dk2>
        <a:lt2>
          <a:srgbClr val="DED9CC"/>
        </a:lt2>
        <a:accent1>
          <a:srgbClr val="72AFD8"/>
        </a:accent1>
        <a:accent2>
          <a:srgbClr val="80CAB1"/>
        </a:accent2>
        <a:accent3>
          <a:srgbClr val="FFFFFF"/>
        </a:accent3>
        <a:accent4>
          <a:srgbClr val="000000"/>
        </a:accent4>
        <a:accent5>
          <a:srgbClr val="BCD4E9"/>
        </a:accent5>
        <a:accent6>
          <a:srgbClr val="73B7A0"/>
        </a:accent6>
        <a:hlink>
          <a:srgbClr val="E1995D"/>
        </a:hlink>
        <a:folHlink>
          <a:srgbClr val="E5879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_SSF_2025_Rev1.potx" id="{CD2ADC55-8A35-48AD-AE87-7EADB8BD6CCD}" vid="{3E093E46-EE9B-44A4-89EF-4BD651D892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869772F670A444B1AB74B2C5DC4978" ma:contentTypeVersion="14" ma:contentTypeDescription="Create a new document." ma:contentTypeScope="" ma:versionID="b6697b277a424db03c2d15cc0e3fa9d2">
  <xsd:schema xmlns:xsd="http://www.w3.org/2001/XMLSchema" xmlns:xs="http://www.w3.org/2001/XMLSchema" xmlns:p="http://schemas.microsoft.com/office/2006/metadata/properties" xmlns:ns2="4fa09ee0-7dd2-4224-a132-9588d573e245" xmlns:ns3="651c2c75-bd1f-462d-bcc8-8e8e2139ed85" targetNamespace="http://schemas.microsoft.com/office/2006/metadata/properties" ma:root="true" ma:fieldsID="dbf4675a800794ebd1bfb3f67b2be7d5" ns2:_="" ns3:_="">
    <xsd:import namespace="4fa09ee0-7dd2-4224-a132-9588d573e245"/>
    <xsd:import namespace="651c2c75-bd1f-462d-bcc8-8e8e2139ed8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a09ee0-7dd2-4224-a132-9588d573e2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51c2c75-bd1f-462d-bcc8-8e8e2139ed8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5EF5D9-6B62-4A7A-AAFC-3189271B05DB}">
  <ds:schemaRefs>
    <ds:schemaRef ds:uri="4fa09ee0-7dd2-4224-a132-9588d573e245"/>
    <ds:schemaRef ds:uri="651c2c75-bd1f-462d-bcc8-8e8e2139ed8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A0009BE-A21D-477A-8FC5-B6FD8232602A}">
  <ds:schemaRefs>
    <ds:schemaRef ds:uri="651c2c75-bd1f-462d-bcc8-8e8e2139ed85"/>
    <ds:schemaRef ds:uri="http://schemas.microsoft.com/office/2006/documentManagement/types"/>
    <ds:schemaRef ds:uri="http://purl.org/dc/elements/1.1/"/>
    <ds:schemaRef ds:uri="http://schemas.microsoft.com/office/infopath/2007/PartnerControls"/>
    <ds:schemaRef ds:uri="4fa09ee0-7dd2-4224-a132-9588d573e245"/>
    <ds:schemaRef ds:uri="http://purl.org/dc/dcmitype/"/>
    <ds:schemaRef ds:uri="http://schemas.openxmlformats.org/package/2006/metadata/core-properties"/>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7FFDFE0D-CFA2-4B60-B711-375919945B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Template_SSF_2025_Rev1</Template>
  <TotalTime>4384</TotalTime>
  <Words>1344</Words>
  <Application>Microsoft Office PowerPoint</Application>
  <PresentationFormat>Widescreen</PresentationFormat>
  <Paragraphs>324</Paragraphs>
  <Slides>49</Slides>
  <Notes>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7" baseType="lpstr">
      <vt:lpstr>#9Slide02 Noi dung dai</vt:lpstr>
      <vt:lpstr>#9Slide02 Tieu de rat dai 02</vt:lpstr>
      <vt:lpstr>Arial</vt:lpstr>
      <vt:lpstr>Calibri</vt:lpstr>
      <vt:lpstr>Times New Roman</vt:lpstr>
      <vt:lpstr>Wingdings</vt:lpstr>
      <vt:lpstr>12_589TGp_Health_light</vt:lpstr>
      <vt:lpstr>Worksheet</vt:lpstr>
      <vt:lpstr>PYTHON FUNDAMENTAL COURSE</vt:lpstr>
      <vt:lpstr>COURSE OBJECTIVES</vt:lpstr>
      <vt:lpstr>COURSE CONTENTS</vt:lpstr>
      <vt:lpstr>PROGRAMMING LANGUAGE</vt:lpstr>
      <vt:lpstr>WHY PYTHON?</vt:lpstr>
      <vt:lpstr>ROAD MAP</vt:lpstr>
      <vt:lpstr>VARIABLE AND DATA TYPES</vt:lpstr>
      <vt:lpstr>VARIABLES </vt:lpstr>
      <vt:lpstr>VARIABLES NAMING NOTES</vt:lpstr>
      <vt:lpstr>VARIABLE IMPORTANT NOTES</vt:lpstr>
      <vt:lpstr>STATIC TYPING</vt:lpstr>
      <vt:lpstr>DYNAMIC TYPING</vt:lpstr>
      <vt:lpstr>DATA TYPES AND METHODS</vt:lpstr>
      <vt:lpstr>OPERATORS AND CONTROL FLOWS</vt:lpstr>
      <vt:lpstr>ARITHMETIC OPERATORS</vt:lpstr>
      <vt:lpstr>COMPARISON OPERATORS</vt:lpstr>
      <vt:lpstr>ASSIGNMENT OPERATORS</vt:lpstr>
      <vt:lpstr>LOGICAL/MEMBERSHIP/IDENTITY OPERATORS</vt:lpstr>
      <vt:lpstr>IF-ELSE</vt:lpstr>
      <vt:lpstr>MATCH-CASE</vt:lpstr>
      <vt:lpstr>WHILE</vt:lpstr>
      <vt:lpstr>FOR LOOP</vt:lpstr>
      <vt:lpstr>DATA STRUCTURES</vt:lpstr>
      <vt:lpstr>LIST</vt:lpstr>
      <vt:lpstr>TUPLE</vt:lpstr>
      <vt:lpstr>DICTIONARY</vt:lpstr>
      <vt:lpstr>SET</vt:lpstr>
      <vt:lpstr>COMPARISON</vt:lpstr>
      <vt:lpstr>MUTABLE AND IMMUTABLE</vt:lpstr>
      <vt:lpstr>MUTABLE AND IMMUTABLE OBJECTS</vt:lpstr>
      <vt:lpstr>UNPACKING OPERATORS</vt:lpstr>
      <vt:lpstr>UNPACKING OPERATORS</vt:lpstr>
      <vt:lpstr>UNPACKING OPERATORS</vt:lpstr>
      <vt:lpstr>FUNCTIONS</vt:lpstr>
      <vt:lpstr>ERROR HANDLING STRUCTURE</vt:lpstr>
      <vt:lpstr>NUMPY</vt:lpstr>
      <vt:lpstr>PANDAS</vt:lpstr>
      <vt:lpstr>MATPLOTLIB</vt:lpstr>
      <vt:lpstr>CLASS</vt:lpstr>
      <vt:lpstr>CLASS</vt:lpstr>
      <vt:lpstr>CLASS</vt:lpstr>
      <vt:lpstr>CLASS</vt:lpstr>
      <vt:lpstr>CLASS</vt:lpstr>
      <vt:lpstr>CLASS</vt:lpstr>
      <vt:lpstr>https://data-flair.training/blogs/machine-learning-tutorial/</vt:lpstr>
      <vt:lpstr>How Machine Learning Work?</vt:lpstr>
      <vt:lpstr>Type of Machine Learning</vt:lpstr>
      <vt:lpstr>STEPS</vt:lpstr>
      <vt:lpstr>PowerPoint Presentation</vt:lpstr>
    </vt:vector>
  </TitlesOfParts>
  <Manager>9Slide.vn</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9Slide.vn</dc:subject>
  <dc:creator>Hung Tran Ngoc The</dc:creator>
  <dc:description>9Slide.vn</dc:description>
  <cp:lastModifiedBy>Tan Nguyen Ngoc</cp:lastModifiedBy>
  <cp:revision>22</cp:revision>
  <cp:lastPrinted>2023-06-15T06:24:58Z</cp:lastPrinted>
  <dcterms:created xsi:type="dcterms:W3CDTF">2025-06-17T02:28:32Z</dcterms:created>
  <dcterms:modified xsi:type="dcterms:W3CDTF">2025-08-08T02:29:03Z</dcterms:modified>
  <cp:category>9Slide.vn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0x01010061869772F670A444B1AB74B2C5DC4978</vt:lpwstr>
  </property>
</Properties>
</file>